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59" r:id="rId4"/>
    <p:sldId id="357" r:id="rId5"/>
    <p:sldId id="356" r:id="rId6"/>
    <p:sldId id="327" r:id="rId7"/>
    <p:sldId id="405" r:id="rId8"/>
    <p:sldId id="411" r:id="rId9"/>
    <p:sldId id="359" r:id="rId10"/>
    <p:sldId id="358" r:id="rId11"/>
    <p:sldId id="278" r:id="rId12"/>
    <p:sldId id="412" r:id="rId13"/>
    <p:sldId id="406" r:id="rId14"/>
    <p:sldId id="363" r:id="rId15"/>
    <p:sldId id="286" r:id="rId16"/>
    <p:sldId id="360" r:id="rId17"/>
    <p:sldId id="364" r:id="rId18"/>
    <p:sldId id="361" r:id="rId19"/>
    <p:sldId id="365" r:id="rId20"/>
    <p:sldId id="331" r:id="rId21"/>
    <p:sldId id="436" r:id="rId22"/>
    <p:sldId id="438" r:id="rId23"/>
    <p:sldId id="435" r:id="rId24"/>
    <p:sldId id="437" r:id="rId25"/>
    <p:sldId id="428" r:id="rId26"/>
    <p:sldId id="349" r:id="rId27"/>
    <p:sldId id="330" r:id="rId28"/>
    <p:sldId id="432" r:id="rId29"/>
    <p:sldId id="431" r:id="rId30"/>
    <p:sldId id="430" r:id="rId31"/>
    <p:sldId id="420" r:id="rId32"/>
    <p:sldId id="419" r:id="rId33"/>
    <p:sldId id="424" r:id="rId34"/>
    <p:sldId id="417" r:id="rId35"/>
    <p:sldId id="416" r:id="rId36"/>
    <p:sldId id="415" r:id="rId37"/>
    <p:sldId id="414" r:id="rId38"/>
    <p:sldId id="426" r:id="rId39"/>
    <p:sldId id="268" r:id="rId40"/>
    <p:sldId id="423" r:id="rId41"/>
    <p:sldId id="422" r:id="rId42"/>
    <p:sldId id="421" r:id="rId43"/>
    <p:sldId id="289" r:id="rId44"/>
    <p:sldId id="269" r:id="rId45"/>
    <p:sldId id="448" r:id="rId46"/>
    <p:sldId id="447" r:id="rId47"/>
    <p:sldId id="449" r:id="rId48"/>
    <p:sldId id="478" r:id="rId49"/>
    <p:sldId id="462" r:id="rId50"/>
    <p:sldId id="464" r:id="rId51"/>
    <p:sldId id="460" r:id="rId52"/>
    <p:sldId id="467" r:id="rId53"/>
    <p:sldId id="468" r:id="rId54"/>
    <p:sldId id="469" r:id="rId55"/>
    <p:sldId id="470" r:id="rId56"/>
    <p:sldId id="471" r:id="rId57"/>
    <p:sldId id="466" r:id="rId58"/>
    <p:sldId id="472" r:id="rId59"/>
    <p:sldId id="473" r:id="rId60"/>
    <p:sldId id="476" r:id="rId61"/>
    <p:sldId id="474" r:id="rId62"/>
    <p:sldId id="475" r:id="rId63"/>
    <p:sldId id="451" r:id="rId64"/>
    <p:sldId id="45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ACB1003-FF9C-4EB9-97BE-5B0BEDF8551E}">
          <p14:sldIdLst>
            <p14:sldId id="256"/>
            <p14:sldId id="257"/>
            <p14:sldId id="259"/>
            <p14:sldId id="357"/>
            <p14:sldId id="356"/>
            <p14:sldId id="327"/>
            <p14:sldId id="405"/>
            <p14:sldId id="411"/>
            <p14:sldId id="359"/>
            <p14:sldId id="358"/>
            <p14:sldId id="278"/>
            <p14:sldId id="412"/>
            <p14:sldId id="406"/>
            <p14:sldId id="363"/>
            <p14:sldId id="286"/>
            <p14:sldId id="360"/>
            <p14:sldId id="364"/>
            <p14:sldId id="361"/>
            <p14:sldId id="365"/>
            <p14:sldId id="331"/>
            <p14:sldId id="436"/>
            <p14:sldId id="438"/>
            <p14:sldId id="435"/>
            <p14:sldId id="437"/>
            <p14:sldId id="428"/>
            <p14:sldId id="349"/>
            <p14:sldId id="330"/>
            <p14:sldId id="432"/>
            <p14:sldId id="431"/>
            <p14:sldId id="430"/>
            <p14:sldId id="420"/>
            <p14:sldId id="419"/>
            <p14:sldId id="424"/>
            <p14:sldId id="417"/>
            <p14:sldId id="416"/>
            <p14:sldId id="415"/>
            <p14:sldId id="414"/>
            <p14:sldId id="426"/>
            <p14:sldId id="268"/>
            <p14:sldId id="423"/>
            <p14:sldId id="422"/>
            <p14:sldId id="421"/>
            <p14:sldId id="289"/>
            <p14:sldId id="269"/>
            <p14:sldId id="448"/>
            <p14:sldId id="447"/>
            <p14:sldId id="449"/>
            <p14:sldId id="478"/>
            <p14:sldId id="462"/>
            <p14:sldId id="464"/>
            <p14:sldId id="460"/>
            <p14:sldId id="467"/>
            <p14:sldId id="468"/>
            <p14:sldId id="469"/>
            <p14:sldId id="470"/>
            <p14:sldId id="471"/>
            <p14:sldId id="466"/>
            <p14:sldId id="472"/>
            <p14:sldId id="473"/>
            <p14:sldId id="476"/>
            <p14:sldId id="474"/>
            <p14:sldId id="475"/>
            <p14:sldId id="451"/>
            <p14:sldId id="4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3" autoAdjust="0"/>
    <p:restoredTop sz="95501" autoAdjust="0"/>
  </p:normalViewPr>
  <p:slideViewPr>
    <p:cSldViewPr snapToGrid="0">
      <p:cViewPr varScale="1">
        <p:scale>
          <a:sx n="84" d="100"/>
          <a:sy n="84" d="100"/>
        </p:scale>
        <p:origin x="14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0C529-D710-45E6-8EC1-61492D0C466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FC0F9-2B33-41FD-8D4B-53AA796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24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0872-F9EF-4740-89A5-5053F006576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EBCDC-077C-428C-8F12-E941017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25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p(var_1))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p(tree))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(var_2).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(var_1).tree))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4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p(var_1))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p(tree))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(var_2).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(var_1).tree))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03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p(var_1))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p(tree))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(var_2).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(var_1).tree))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85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p(var_1))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p(tree))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(var_2).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(var_1).tree))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27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State what inhabitation is. Everything else seams to be on the slide.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504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beneath    “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a : T = …”   =  “\Gamma \</a:t>
            </a:r>
            <a:r>
              <a:rPr lang="en-US" baseline="0" dirty="0" err="1" smtClean="0"/>
              <a:t>vdash</a:t>
            </a:r>
            <a:r>
              <a:rPr lang="en-US" baseline="0" dirty="0" smtClean="0"/>
              <a:t> ?:\tau”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 we want to refine this with: “Efficient Complete Competition could be done using Inhabitation for Succinct Types”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53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beneath    “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a : T = …”   =  “\Gamma \</a:t>
            </a:r>
            <a:r>
              <a:rPr lang="en-US" baseline="0" dirty="0" err="1" smtClean="0"/>
              <a:t>vdash</a:t>
            </a:r>
            <a:r>
              <a:rPr lang="en-US" baseline="0" dirty="0" smtClean="0"/>
              <a:t> ?:\tau”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 we want to refine this with: “Efficient Complete Competition could be done using Inhabitation for Succinct Types”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1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beneath    “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a : T = …”   =  “\Gamma \</a:t>
            </a:r>
            <a:r>
              <a:rPr lang="en-US" baseline="0" dirty="0" err="1" smtClean="0"/>
              <a:t>vdash</a:t>
            </a:r>
            <a:r>
              <a:rPr lang="en-US" baseline="0" dirty="0" smtClean="0"/>
              <a:t> ?:\tau”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 we want to refine this with: “Efficient Complete Competition could be done using Inhabitation for Succinct Types”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68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beneath    “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a : T = …”   =  “\Gamma \</a:t>
            </a:r>
            <a:r>
              <a:rPr lang="en-US" baseline="0" dirty="0" err="1" smtClean="0"/>
              <a:t>vdash</a:t>
            </a:r>
            <a:r>
              <a:rPr lang="en-US" baseline="0" dirty="0" smtClean="0"/>
              <a:t> ?:\tau”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 we want to refine this with: “Efficient Complete Competition could be done using Inhabitation for Succinct Types”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37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beneath    “</a:t>
            </a:r>
            <a:r>
              <a:rPr lang="en-US" baseline="0" dirty="0" err="1" smtClean="0"/>
              <a:t>val</a:t>
            </a:r>
            <a:r>
              <a:rPr lang="en-US" baseline="0" dirty="0" smtClean="0"/>
              <a:t> a : T = …”   =  “\Gamma \</a:t>
            </a:r>
            <a:r>
              <a:rPr lang="en-US" baseline="0" dirty="0" err="1" smtClean="0"/>
              <a:t>vdash</a:t>
            </a:r>
            <a:r>
              <a:rPr lang="en-US" baseline="0" dirty="0" smtClean="0"/>
              <a:t> ?:\tau”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Later we want to refine this with: “Efficient Complete Competition could be done using Inhabitation for Succinct Types”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54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Better to say: “Developer develop</a:t>
            </a:r>
            <a:r>
              <a:rPr lang="en-US" baseline="0" dirty="0" smtClean="0"/>
              <a:t> applications</a:t>
            </a:r>
            <a:r>
              <a:rPr lang="en-US" dirty="0" smtClean="0"/>
              <a:t>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not say: “This</a:t>
            </a:r>
            <a:r>
              <a:rPr lang="en-US" baseline="0" dirty="0" smtClean="0"/>
              <a:t> is (the main) problem</a:t>
            </a:r>
            <a:r>
              <a:rPr lang="en-US" dirty="0" smtClean="0"/>
              <a:t>”, this can be “obstacle” because</a:t>
            </a:r>
            <a:r>
              <a:rPr lang="en-US" baseline="0" dirty="0" smtClean="0"/>
              <a:t> while programming there are many more important (harder) task. Do not say “this is hard”, it is an “obstacle”, “barrier”.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21751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2280190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884252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2576054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1437040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844675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might be</a:t>
            </a:r>
            <a:r>
              <a:rPr lang="en-US" baseline="0" dirty="0" smtClean="0"/>
              <a:t> better to demonstrate that T1 can be any types!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bound unless a user provides one.</a:t>
            </a:r>
          </a:p>
        </p:txBody>
      </p:sp>
    </p:spTree>
    <p:extLst>
      <p:ext uri="{BB962C8B-B14F-4D97-AF65-F5344CB8AC3E}">
        <p14:creationId xmlns:p14="http://schemas.microsoft.com/office/powerpoint/2010/main" val="806110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1697482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32219354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26702682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2292706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Important:</a:t>
            </a:r>
          </a:p>
          <a:p>
            <a:r>
              <a:rPr lang="en-US" baseline="0" dirty="0" smtClean="0"/>
              <a:t>1. Unlike Mira we recommend expressions, not declarations.</a:t>
            </a:r>
          </a:p>
          <a:p>
            <a:r>
              <a:rPr lang="en-US" baseline="0" dirty="0" smtClean="0"/>
              <a:t>1. Unlike Tao and </a:t>
            </a:r>
            <a:r>
              <a:rPr lang="en-US" baseline="0" dirty="0" err="1" smtClean="0"/>
              <a:t>Yahav</a:t>
            </a:r>
            <a:r>
              <a:rPr lang="en-US" baseline="0" dirty="0" smtClean="0"/>
              <a:t>,  we synthesize snippets using all visible methods in a context,</a:t>
            </a:r>
          </a:p>
          <a:p>
            <a:r>
              <a:rPr lang="en-US" baseline="0" dirty="0" smtClean="0"/>
              <a:t>whereas the other existing tools build or present them only if they</a:t>
            </a:r>
          </a:p>
          <a:p>
            <a:r>
              <a:rPr lang="en-US" baseline="0" dirty="0" smtClean="0"/>
              <a:t>exist in a corpus (In short, we can synthesis expressions with/without statistics from the corpus</a:t>
            </a:r>
          </a:p>
          <a:p>
            <a:r>
              <a:rPr lang="en-US" baseline="0" dirty="0" smtClean="0"/>
              <a:t>2. incorporate the extracted examples into the current program context; </a:t>
            </a:r>
          </a:p>
          <a:p>
            <a:r>
              <a:rPr lang="en-US" baseline="0" dirty="0" smtClean="0"/>
              <a:t>this requires additional effort on the part of the programmer.</a:t>
            </a:r>
          </a:p>
          <a:p>
            <a:r>
              <a:rPr lang="en-US" baseline="0" dirty="0" smtClean="0"/>
              <a:t>3. Unlike </a:t>
            </a:r>
            <a:r>
              <a:rPr lang="en-US" baseline="0" dirty="0" err="1" smtClean="0"/>
              <a:t>Gulwani</a:t>
            </a:r>
            <a:r>
              <a:rPr lang="en-US" baseline="0" dirty="0" smtClean="0"/>
              <a:t> we generate complete expressions based only on</a:t>
            </a:r>
          </a:p>
          <a:p>
            <a:r>
              <a:rPr lang="en-US" baseline="0" dirty="0" smtClean="0"/>
              <a:t>the type constraints. In addition, our approach also supports higher</a:t>
            </a:r>
          </a:p>
          <a:p>
            <a:r>
              <a:rPr lang="en-US" baseline="0" dirty="0" smtClean="0"/>
              <a:t>order functions, and the returned code snippets can be arbitrarily</a:t>
            </a:r>
          </a:p>
          <a:p>
            <a:r>
              <a:rPr lang="en-US" baseline="0" dirty="0" smtClean="0"/>
              <a:t>nested and complex: there is no bound on the number and depth of</a:t>
            </a:r>
          </a:p>
          <a:p>
            <a:r>
              <a:rPr lang="en-US" baseline="0" dirty="0" smtClean="0"/>
              <a:t>arguments. This allows us to automatically synthesize larger pieces</a:t>
            </a:r>
          </a:p>
          <a:p>
            <a:r>
              <a:rPr lang="en-US" baseline="0" dirty="0" smtClean="0"/>
              <a:t>of code in practice, as our evaluation shows. In that sense, our result</a:t>
            </a:r>
          </a:p>
          <a:p>
            <a:r>
              <a:rPr lang="en-US" baseline="0" dirty="0" smtClean="0"/>
              <a:t>is a step further from simple completion to synthesis.</a:t>
            </a:r>
          </a:p>
        </p:txBody>
      </p:sp>
    </p:spTree>
    <p:extLst>
      <p:ext uri="{BB962C8B-B14F-4D97-AF65-F5344CB8AC3E}">
        <p14:creationId xmlns:p14="http://schemas.microsoft.com/office/powerpoint/2010/main" val="15026118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25024634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9842572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Finitely many types in derivations trees</a:t>
            </a:r>
          </a:p>
          <a:p>
            <a:pPr lvl="1"/>
            <a:r>
              <a:rPr lang="en-US" dirty="0" smtClean="0"/>
              <a:t>We only decompose types from initial </a:t>
            </a:r>
            <a:r>
              <a:rPr lang="en-US" dirty="0" smtClean="0">
                <a:sym typeface="Symbol" panose="05050102010706020507" pitchFamily="18" charset="2"/>
              </a:rPr>
              <a:t>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We never construct new ones</a:t>
            </a:r>
          </a:p>
        </p:txBody>
      </p:sp>
    </p:spTree>
    <p:extLst>
      <p:ext uri="{BB962C8B-B14F-4D97-AF65-F5344CB8AC3E}">
        <p14:creationId xmlns:p14="http://schemas.microsoft.com/office/powerpoint/2010/main" val="26733076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077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25582490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14925267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T1</a:t>
            </a:r>
            <a:r>
              <a:rPr lang="en-US" baseline="0" dirty="0" smtClean="0"/>
              <a:t> is can be any of infinitely many types, and that is why this is undecidable if we use classic rules.</a:t>
            </a:r>
          </a:p>
        </p:txBody>
      </p:sp>
    </p:spTree>
    <p:extLst>
      <p:ext uri="{BB962C8B-B14F-4D97-AF65-F5344CB8AC3E}">
        <p14:creationId xmlns:p14="http://schemas.microsoft.com/office/powerpoint/2010/main" val="32393261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during the</a:t>
            </a:r>
            <a:r>
              <a:rPr lang="en-US" baseline="0" dirty="0" smtClean="0"/>
              <a:t> presentation:</a:t>
            </a:r>
          </a:p>
          <a:p>
            <a:endParaRPr lang="en-US" dirty="0" smtClean="0"/>
          </a:p>
          <a:p>
            <a:r>
              <a:rPr lang="en-US" dirty="0" smtClean="0"/>
              <a:t>1. Since only single class imports are used</a:t>
            </a:r>
          </a:p>
          <a:p>
            <a:r>
              <a:rPr lang="en-US" dirty="0" smtClean="0"/>
              <a:t>in the original examples, we generalized the import statements for</a:t>
            </a:r>
          </a:p>
          <a:p>
            <a:r>
              <a:rPr lang="en-US" dirty="0" smtClean="0"/>
              <a:t>the benchmarks to include more declarations and thereby made the</a:t>
            </a:r>
          </a:p>
          <a:p>
            <a:r>
              <a:rPr lang="en-US" dirty="0" smtClean="0"/>
              <a:t>synthesis problem more difﬁcult by increasing the size of the search</a:t>
            </a:r>
          </a:p>
          <a:p>
            <a:r>
              <a:rPr lang="en-US" dirty="0" smtClean="0"/>
              <a:t>space.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  <a:r>
              <a:rPr lang="en-US" dirty="0" smtClean="0"/>
              <a:t>The resulting benchmark is a partial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92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Without weights on average</a:t>
            </a:r>
            <a:r>
              <a:rPr lang="en-US" baseline="0" dirty="0" smtClean="0"/>
              <a:t> over 2-3s</a:t>
            </a:r>
          </a:p>
          <a:p>
            <a:r>
              <a:rPr lang="en-US" baseline="0" dirty="0" smtClean="0"/>
              <a:t>With weights (only proximity</a:t>
            </a:r>
            <a:r>
              <a:rPr lang="en-US" baseline="0" smtClean="0"/>
              <a:t>) around 0.5s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165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8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695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935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281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112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73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650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012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062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610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11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6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087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678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15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538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4932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1630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869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44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0" dirty="0" smtClean="0"/>
              <a:t>Questions: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The graph construction is PSPACE complete (by </a:t>
            </a:r>
            <a:r>
              <a:rPr lang="en-US" baseline="0" dirty="0" err="1" smtClean="0"/>
              <a:t>Pjer</a:t>
            </a:r>
            <a:r>
              <a:rPr lang="en-US" baseline="0" dirty="0" smtClean="0"/>
              <a:t>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Data representation (by Mikael)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Co(</a:t>
            </a:r>
            <a:r>
              <a:rPr lang="en-US" baseline="0" dirty="0" err="1" smtClean="0"/>
              <a:t>ntra</a:t>
            </a:r>
            <a:r>
              <a:rPr lang="en-US" baseline="0" dirty="0" smtClean="0"/>
              <a:t>)variance (by Alex) – we can not have decidable algorithm (we loose this property)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5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31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4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Full expressions, not only a single method.</a:t>
            </a:r>
          </a:p>
          <a:p>
            <a:r>
              <a:rPr lang="en-US" baseline="0" dirty="0" smtClean="0"/>
              <a:t>Synthesizing expressions that haven’t seen before anywhere, and are still likely to appear.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40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adapt</a:t>
            </a:r>
            <a:r>
              <a:rPr lang="en-US" baseline="0" dirty="0" smtClean="0"/>
              <a:t> to some code base, the declarations that are more used will appear more often in the suggestions.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p(var_1))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p(tree))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 =&gt; 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(var_2).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isType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FilterTypeTreeTraverser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 =&gt; p(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TreeWrapper</a:t>
            </a:r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(var_1).tree))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5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701E-5376-43CB-A16B-9792BD9A7631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4BDB-832D-4587-BCB4-E03755804DC7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0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BD2-6700-45BC-A4E3-1792CABCDEBE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72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365" y="1387737"/>
            <a:ext cx="8842786" cy="477639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7" indent="0">
              <a:buFontTx/>
              <a:buNone/>
              <a:defRPr/>
            </a:lvl2pPr>
            <a:lvl3pPr marL="914416" indent="0">
              <a:buFontTx/>
              <a:buNone/>
              <a:defRPr/>
            </a:lvl3pPr>
            <a:lvl4pPr marL="1371623" indent="0">
              <a:buFontTx/>
              <a:buNone/>
              <a:defRPr/>
            </a:lvl4pPr>
            <a:lvl5pPr marL="182883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365" y="452718"/>
            <a:ext cx="7378725" cy="61070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96066" y="6271708"/>
            <a:ext cx="8208085" cy="398032"/>
          </a:xfrm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/>
            </a:lvl1pPr>
            <a:lvl2pPr marL="457207" indent="0">
              <a:buFontTx/>
              <a:buNone/>
              <a:defRPr/>
            </a:lvl2pPr>
            <a:lvl3pPr marL="914416" indent="0">
              <a:buFontTx/>
              <a:buNone/>
              <a:defRPr/>
            </a:lvl3pPr>
            <a:lvl4pPr marL="1371623" indent="0">
              <a:buFontTx/>
              <a:buNone/>
              <a:defRPr/>
            </a:lvl4pPr>
            <a:lvl5pPr marL="182883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Add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04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/>
          <a:lstStyle/>
          <a:p>
            <a:fld id="{D6A77C67-0B1A-46B6-BB80-1AAD86F013E1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3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5425" indent="-225425">
              <a:defRPr sz="2800" b="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D320-775B-47AB-9E35-AA4D3BDF311C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3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B632-88CC-4A7C-B1B3-4DD25D812992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5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A92B-E8B2-44FA-A338-DAD3A295AA94}" type="datetime1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3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62AA-5345-4FDE-B6DE-D824FCD44205}" type="datetime1">
              <a:rPr lang="en-US" smtClean="0"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513E-B703-47CC-A151-8F43BF599C1E}" type="datetime1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B697-FBBA-490B-AF21-761C0F5A0282}" type="datetime1">
              <a:rPr lang="en-US" smtClean="0"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3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28A8-4FB1-4784-8010-52C9C7EC6B0C}" type="datetime1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0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B52B-62B4-48D7-BB07-571A260DFF67}" type="datetime1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D954-7776-4A68-9E33-41B670E378A0}" type="datetime1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8FC0-03C9-4616-A44E-1A7A87149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9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lara.epfl.ch/w/insynth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" y="1884364"/>
            <a:ext cx="8858250" cy="2387600"/>
          </a:xfrm>
        </p:spPr>
        <p:txBody>
          <a:bodyPr/>
          <a:lstStyle/>
          <a:p>
            <a:r>
              <a:rPr lang="en-US" dirty="0" smtClean="0"/>
              <a:t>Synthesizing and Repairing Expressions using Types and Weights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1" y="4511450"/>
            <a:ext cx="7456714" cy="1655762"/>
          </a:xfrm>
        </p:spPr>
        <p:txBody>
          <a:bodyPr>
            <a:normAutofit/>
          </a:bodyPr>
          <a:lstStyle/>
          <a:p>
            <a:r>
              <a:rPr lang="en-US" sz="2400" dirty="0" err="1"/>
              <a:t>Tihomir</a:t>
            </a:r>
            <a:r>
              <a:rPr lang="en-US" sz="2400" dirty="0"/>
              <a:t> </a:t>
            </a:r>
            <a:r>
              <a:rPr lang="en-US" sz="2400" dirty="0" smtClean="0"/>
              <a:t>Gvero, Viktor </a:t>
            </a:r>
            <a:r>
              <a:rPr lang="en-US" sz="2400" dirty="0" err="1" smtClean="0"/>
              <a:t>Kuncak</a:t>
            </a:r>
            <a:r>
              <a:rPr lang="en-US" sz="2400" dirty="0" smtClean="0"/>
              <a:t>, Ivan </a:t>
            </a:r>
            <a:r>
              <a:rPr lang="en-US" sz="2400" dirty="0" err="1"/>
              <a:t>Kuraj</a:t>
            </a:r>
            <a:r>
              <a:rPr lang="en-US" sz="2400" dirty="0"/>
              <a:t> and </a:t>
            </a:r>
            <a:r>
              <a:rPr lang="en-US" sz="2400" dirty="0" err="1"/>
              <a:t>Ruzica</a:t>
            </a:r>
            <a:r>
              <a:rPr lang="en-US" sz="2400" dirty="0"/>
              <a:t> </a:t>
            </a:r>
            <a:r>
              <a:rPr lang="en-US" sz="2400" dirty="0" err="1"/>
              <a:t>Piskac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87737"/>
            <a:ext cx="8842786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filter(p</a:t>
            </a:r>
            <a:r>
              <a:rPr lang="en-US" sz="2000" dirty="0"/>
              <a:t>: Tree =&gt; Boolean): List[Tree] = </a:t>
            </a: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ft:FilterTreeTraverser</a:t>
            </a:r>
            <a:r>
              <a:rPr lang="en-US" sz="2000" dirty="0" smtClean="0"/>
              <a:t> </a:t>
            </a:r>
            <a:r>
              <a:rPr lang="en-US" sz="2000" dirty="0"/>
              <a:t>=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ft.traverse</a:t>
            </a:r>
            <a:r>
              <a:rPr lang="en-US" sz="2000" dirty="0" smtClean="0"/>
              <a:t>(tree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ft.hits.toList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TreeFilter</a:t>
            </a:r>
            <a:r>
              <a:rPr lang="en-US" dirty="0" smtClean="0"/>
              <a:t> (HOF)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27939" y="1778876"/>
            <a:ext cx="5145204" cy="174809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p(x))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err="1" smtClean="0"/>
              <a:t>isType</a:t>
            </a:r>
            <a:r>
              <a:rPr lang="en-US" sz="1800" dirty="0" smtClean="0"/>
              <a:t>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p(tree))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new Wrapper(x).</a:t>
            </a:r>
            <a:r>
              <a:rPr lang="en-US" sz="1800" dirty="0" err="1" smtClean="0"/>
              <a:t>isType</a:t>
            </a:r>
            <a:r>
              <a:rPr lang="en-US" sz="1800" dirty="0" smtClean="0"/>
              <a:t>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p(new Wrapper(x).tree))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127939" y="1778878"/>
            <a:ext cx="5145205" cy="174809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87737"/>
            <a:ext cx="8842786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filter(p</a:t>
            </a:r>
            <a:r>
              <a:rPr lang="en-US" sz="2000" dirty="0"/>
              <a:t>: Tree =&gt; Boolean): List[Tree] = </a:t>
            </a: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ft:FilterTreeTraverser</a:t>
            </a:r>
            <a:r>
              <a:rPr lang="en-US" sz="2000" dirty="0" smtClean="0"/>
              <a:t> </a:t>
            </a:r>
            <a:r>
              <a:rPr lang="en-US" sz="2000" dirty="0"/>
              <a:t>=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ft.traverse</a:t>
            </a:r>
            <a:r>
              <a:rPr lang="en-US" sz="2000" dirty="0" smtClean="0"/>
              <a:t>(tree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ft.hits.toList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TreeFilter</a:t>
            </a:r>
            <a:r>
              <a:rPr lang="en-US" dirty="0" smtClean="0"/>
              <a:t> (HOF)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27939" y="1778876"/>
            <a:ext cx="5145204" cy="174809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p(x))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err="1" smtClean="0"/>
              <a:t>isType</a:t>
            </a:r>
            <a:r>
              <a:rPr lang="en-US" sz="1800" dirty="0" smtClean="0"/>
              <a:t>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p(tree))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new Wrapper(x).</a:t>
            </a:r>
            <a:r>
              <a:rPr lang="en-US" sz="1800" dirty="0" err="1" smtClean="0"/>
              <a:t>isType</a:t>
            </a:r>
            <a:r>
              <a:rPr lang="en-US" sz="1800" dirty="0" smtClean="0"/>
              <a:t>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chemeClr val="accent3"/>
                </a:solidFill>
              </a:rPr>
              <a:t> </a:t>
            </a:r>
            <a:r>
              <a:rPr lang="en-US" sz="1800" dirty="0" err="1" smtClean="0"/>
              <a:t>FilterTreeTraverser</a:t>
            </a:r>
            <a:r>
              <a:rPr lang="en-US" sz="1800" dirty="0" smtClean="0"/>
              <a:t>(x </a:t>
            </a:r>
            <a:r>
              <a:rPr lang="en-US" sz="1800" dirty="0"/>
              <a:t>=&gt; </a:t>
            </a:r>
            <a:r>
              <a:rPr lang="en-US" sz="1800" dirty="0" smtClean="0"/>
              <a:t>p(new Wrapper(x).tree))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127939" y="1778878"/>
            <a:ext cx="5145205" cy="1748094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7940" y="1778875"/>
            <a:ext cx="5145204" cy="34438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87737"/>
            <a:ext cx="8842786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filter(p</a:t>
            </a:r>
            <a:r>
              <a:rPr lang="en-US" sz="2000" dirty="0"/>
              <a:t>: Tree =&gt; Boolean): List[Tree] =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>
                <a:solidFill>
                  <a:schemeClr val="accent3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ft:FilterTreeTraverser</a:t>
            </a:r>
            <a:r>
              <a:rPr lang="en-US" sz="2000" dirty="0" smtClean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FilterTreeTraverser</a:t>
            </a:r>
            <a:r>
              <a:rPr lang="en-US" sz="2000" dirty="0"/>
              <a:t>(x =&gt; p(x</a:t>
            </a:r>
            <a:r>
              <a:rPr lang="en-US" sz="2000" dirty="0" smtClean="0"/>
              <a:t>))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ft.traverse</a:t>
            </a:r>
            <a:r>
              <a:rPr lang="en-US" sz="2000" dirty="0" smtClean="0"/>
              <a:t>(tree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ft.hits.toList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TreeFilter</a:t>
            </a:r>
            <a:r>
              <a:rPr lang="en-US" dirty="0" smtClean="0"/>
              <a:t> (HOF)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87737"/>
            <a:ext cx="8842786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filter(p</a:t>
            </a:r>
            <a:r>
              <a:rPr lang="en-US" sz="2000" dirty="0"/>
              <a:t>: Tree =&gt; Boolean): List[Tree] =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>
                <a:solidFill>
                  <a:schemeClr val="accent3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ft:FilterTreeTraverser</a:t>
            </a:r>
            <a:r>
              <a:rPr lang="en-US" sz="2000" dirty="0" smtClean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FilterTreeTraverser</a:t>
            </a:r>
            <a:r>
              <a:rPr lang="en-US" sz="2000" dirty="0"/>
              <a:t>(x =&gt; p(x</a:t>
            </a:r>
            <a:r>
              <a:rPr lang="en-US" sz="2000" dirty="0" smtClean="0"/>
              <a:t>))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ft.traverse</a:t>
            </a:r>
            <a:r>
              <a:rPr lang="en-US" sz="2000" dirty="0" smtClean="0"/>
              <a:t>(tree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ft.hits.toList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TreeFilter</a:t>
            </a:r>
            <a:r>
              <a:rPr lang="en-US" dirty="0" smtClean="0"/>
              <a:t> (HOF)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45441" y="3814034"/>
            <a:ext cx="4474633" cy="14941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Imported over </a:t>
            </a:r>
            <a:r>
              <a:rPr lang="en-US" sz="2400" dirty="0" smtClean="0"/>
              <a:t>4000 </a:t>
            </a:r>
            <a:r>
              <a:rPr lang="en-US" sz="2400" dirty="0"/>
              <a:t>declarations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Executed in less than </a:t>
            </a:r>
            <a:r>
              <a:rPr lang="en-US" sz="2400" dirty="0" smtClean="0"/>
              <a:t>300ms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59124" y="4495029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val</a:t>
            </a:r>
            <a:r>
              <a:rPr lang="en-US" sz="2800" dirty="0" smtClean="0"/>
              <a:t> a: T = ?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9124" y="2707574"/>
            <a:ext cx="1704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m</a:t>
            </a:r>
            <a:r>
              <a:rPr lang="en-US" dirty="0" smtClean="0"/>
              <a:t>1</a:t>
            </a:r>
            <a:r>
              <a:rPr lang="en-US" sz="2800" dirty="0" smtClean="0"/>
              <a:t>: T</a:t>
            </a:r>
            <a:r>
              <a:rPr lang="en-US" dirty="0" smtClean="0"/>
              <a:t>1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59124" y="4495029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val</a:t>
            </a:r>
            <a:r>
              <a:rPr lang="en-US" sz="2800" dirty="0" smtClean="0"/>
              <a:t> a: T = ?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9124" y="2707574"/>
            <a:ext cx="1704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m</a:t>
            </a:r>
            <a:r>
              <a:rPr lang="en-US" dirty="0" smtClean="0"/>
              <a:t>1</a:t>
            </a:r>
            <a:r>
              <a:rPr lang="en-US" sz="2800" dirty="0" smtClean="0"/>
              <a:t>: T</a:t>
            </a:r>
            <a:r>
              <a:rPr lang="en-US" dirty="0" smtClean="0"/>
              <a:t>1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36511" y="3569349"/>
            <a:ext cx="333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Symbol" panose="05050102010706020507" pitchFamily="18" charset="2"/>
              <a:buChar char="G"/>
            </a:pPr>
            <a:r>
              <a:rPr lang="en-US" sz="2800" dirty="0" smtClean="0">
                <a:sym typeface="Symbol" panose="05050102010706020507" pitchFamily="18" charset="2"/>
              </a:rPr>
              <a:t>={ </a:t>
            </a:r>
            <a:r>
              <a:rPr lang="en-US" sz="2800" dirty="0" smtClean="0"/>
              <a:t>m</a:t>
            </a:r>
            <a:r>
              <a:rPr lang="en-US" dirty="0" smtClean="0"/>
              <a:t>1</a:t>
            </a:r>
            <a:r>
              <a:rPr lang="en-US" sz="2800" dirty="0"/>
              <a:t>: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>
                <a:sym typeface="Symbol" panose="05050102010706020507" pitchFamily="18" charset="2"/>
              </a:rPr>
              <a:t>}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59124" y="4495029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val</a:t>
            </a:r>
            <a:r>
              <a:rPr lang="en-US" sz="2800" dirty="0" smtClean="0"/>
              <a:t> a: T = ?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9124" y="2707574"/>
            <a:ext cx="1704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m</a:t>
            </a:r>
            <a:r>
              <a:rPr lang="en-US" dirty="0" smtClean="0"/>
              <a:t>1</a:t>
            </a:r>
            <a:r>
              <a:rPr lang="en-US" sz="2800" dirty="0" smtClean="0"/>
              <a:t>: T</a:t>
            </a:r>
            <a:r>
              <a:rPr lang="en-US" dirty="0" smtClean="0"/>
              <a:t>1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36511" y="3569349"/>
            <a:ext cx="333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Symbol" panose="05050102010706020507" pitchFamily="18" charset="2"/>
              <a:buChar char="G"/>
            </a:pPr>
            <a:r>
              <a:rPr lang="en-US" sz="2800" dirty="0" smtClean="0">
                <a:sym typeface="Symbol" panose="05050102010706020507" pitchFamily="18" charset="2"/>
              </a:rPr>
              <a:t>={ </a:t>
            </a:r>
            <a:r>
              <a:rPr lang="en-US" sz="2800" dirty="0" smtClean="0"/>
              <a:t>m</a:t>
            </a:r>
            <a:r>
              <a:rPr lang="en-US" dirty="0" smtClean="0"/>
              <a:t>1</a:t>
            </a:r>
            <a:r>
              <a:rPr lang="en-US" sz="2800" dirty="0"/>
              <a:t>: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>
                <a:sym typeface="Symbol" panose="05050102010706020507" pitchFamily="18" charset="2"/>
              </a:rPr>
              <a:t>}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4076009" y="2130568"/>
            <a:ext cx="2755076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5118448" y="3115736"/>
            <a:ext cx="670198" cy="2838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59124" y="4495029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val</a:t>
            </a:r>
            <a:r>
              <a:rPr lang="en-US" sz="2800" dirty="0" smtClean="0"/>
              <a:t> a: T = ?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36511" y="449502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 </a:t>
            </a:r>
            <a:r>
              <a:rPr lang="en-US" sz="2800" dirty="0" smtClean="0">
                <a:sym typeface="Symbol" panose="05050102010706020507" pitchFamily="18" charset="2"/>
              </a:rPr>
              <a:t>⊢ ? </a:t>
            </a:r>
            <a:r>
              <a:rPr lang="en-US" sz="2800" dirty="0" smtClean="0"/>
              <a:t>: </a:t>
            </a:r>
            <a:r>
              <a:rPr lang="en-US" sz="2800" dirty="0">
                <a:sym typeface="Symbol" panose="05050102010706020507" pitchFamily="18" charset="2"/>
              </a:rPr>
              <a:t>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9124" y="2707574"/>
            <a:ext cx="1704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m</a:t>
            </a:r>
            <a:r>
              <a:rPr lang="en-US" dirty="0" smtClean="0"/>
              <a:t>1</a:t>
            </a:r>
            <a:r>
              <a:rPr lang="en-US" sz="2800" dirty="0" smtClean="0"/>
              <a:t>: T</a:t>
            </a:r>
            <a:r>
              <a:rPr lang="en-US" dirty="0" smtClean="0"/>
              <a:t>1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36511" y="3569349"/>
            <a:ext cx="333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Symbol" panose="05050102010706020507" pitchFamily="18" charset="2"/>
              <a:buChar char="G"/>
            </a:pPr>
            <a:r>
              <a:rPr lang="en-US" sz="2800" dirty="0" smtClean="0">
                <a:sym typeface="Symbol" panose="05050102010706020507" pitchFamily="18" charset="2"/>
              </a:rPr>
              <a:t>={ </a:t>
            </a:r>
            <a:r>
              <a:rPr lang="en-US" sz="2800" dirty="0" smtClean="0"/>
              <a:t>m</a:t>
            </a:r>
            <a:r>
              <a:rPr lang="en-US" dirty="0" smtClean="0"/>
              <a:t>1</a:t>
            </a:r>
            <a:r>
              <a:rPr lang="en-US" sz="2800" dirty="0"/>
              <a:t>: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>
                <a:sym typeface="Symbol" panose="05050102010706020507" pitchFamily="18" charset="2"/>
              </a:rPr>
              <a:t>}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4076009" y="2130568"/>
            <a:ext cx="2755076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5118448" y="3115736"/>
            <a:ext cx="670198" cy="2838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238694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COMPLETION = INHABITATION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59124" y="4495029"/>
            <a:ext cx="187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val</a:t>
            </a:r>
            <a:r>
              <a:rPr lang="en-US" sz="2800" dirty="0" smtClean="0"/>
              <a:t> a: T = ?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36511" y="4495029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 </a:t>
            </a:r>
            <a:r>
              <a:rPr lang="en-US" sz="2800" dirty="0" smtClean="0">
                <a:sym typeface="Symbol" panose="05050102010706020507" pitchFamily="18" charset="2"/>
              </a:rPr>
              <a:t>⊢ ? </a:t>
            </a:r>
            <a:r>
              <a:rPr lang="en-US" sz="2800" dirty="0" smtClean="0"/>
              <a:t>: </a:t>
            </a:r>
            <a:r>
              <a:rPr lang="en-US" sz="2800" dirty="0">
                <a:sym typeface="Symbol" panose="05050102010706020507" pitchFamily="18" charset="2"/>
              </a:rPr>
              <a:t>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59124" y="2707574"/>
            <a:ext cx="17043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m</a:t>
            </a:r>
            <a:r>
              <a:rPr lang="en-US" dirty="0" smtClean="0"/>
              <a:t>1</a:t>
            </a:r>
            <a:r>
              <a:rPr lang="en-US" sz="2800" dirty="0" smtClean="0"/>
              <a:t>: T</a:t>
            </a:r>
            <a:r>
              <a:rPr lang="en-US" dirty="0" smtClean="0"/>
              <a:t>1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 err="1"/>
              <a:t>d</a:t>
            </a:r>
            <a:r>
              <a:rPr lang="en-US" sz="2800" dirty="0" err="1" smtClean="0"/>
              <a:t>ef</a:t>
            </a:r>
            <a:r>
              <a:rPr lang="en-US" sz="2800" dirty="0" smtClean="0"/>
              <a:t>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36511" y="3569349"/>
            <a:ext cx="333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Symbol" panose="05050102010706020507" pitchFamily="18" charset="2"/>
              <a:buChar char="G"/>
            </a:pPr>
            <a:r>
              <a:rPr lang="en-US" sz="2800" dirty="0" smtClean="0">
                <a:sym typeface="Symbol" panose="05050102010706020507" pitchFamily="18" charset="2"/>
              </a:rPr>
              <a:t>={ </a:t>
            </a:r>
            <a:r>
              <a:rPr lang="en-US" sz="2800" dirty="0" smtClean="0"/>
              <a:t>m</a:t>
            </a:r>
            <a:r>
              <a:rPr lang="en-US" dirty="0" smtClean="0"/>
              <a:t>1</a:t>
            </a:r>
            <a:r>
              <a:rPr lang="en-US" sz="2800" dirty="0"/>
              <a:t>: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m</a:t>
            </a:r>
            <a:r>
              <a:rPr lang="en-US" dirty="0" err="1" smtClean="0"/>
              <a:t>n</a:t>
            </a:r>
            <a:r>
              <a:rPr lang="en-US" sz="2800" dirty="0"/>
              <a:t>: </a:t>
            </a:r>
            <a:r>
              <a:rPr lang="en-US" sz="2800" dirty="0" err="1" smtClean="0"/>
              <a:t>T</a:t>
            </a:r>
            <a:r>
              <a:rPr lang="en-US" dirty="0" err="1" smtClean="0"/>
              <a:t>n</a:t>
            </a:r>
            <a:r>
              <a:rPr lang="en-US" sz="2800" dirty="0" smtClean="0">
                <a:sym typeface="Symbol" panose="05050102010706020507" pitchFamily="18" charset="2"/>
              </a:rPr>
              <a:t>}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3194462" y="5850336"/>
            <a:ext cx="2755076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DESIRED TYPE</a:t>
            </a:r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 rot="17981739">
            <a:off x="5735438" y="5256897"/>
            <a:ext cx="891458" cy="27584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4326313">
            <a:off x="2526619" y="5261894"/>
            <a:ext cx="904220" cy="26584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076009" y="2130568"/>
            <a:ext cx="2755076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5118448" y="3115736"/>
            <a:ext cx="670198" cy="2838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Large APIs and libraries</a:t>
                </a:r>
              </a:p>
              <a:p>
                <a:pPr marL="342900" lvl="1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4000</m:t>
                    </m:r>
                  </m:oMath>
                </a14:m>
                <a:r>
                  <a:rPr lang="en-US" dirty="0" smtClean="0"/>
                  <a:t> classes in Java 6.0 standard library</a:t>
                </a:r>
              </a:p>
              <a:p>
                <a:r>
                  <a:rPr lang="en-US" dirty="0" smtClean="0"/>
                  <a:t>Using those APIs (for the first time) can be </a:t>
                </a:r>
              </a:p>
              <a:p>
                <a:pPr lvl="1"/>
                <a:r>
                  <a:rPr lang="en-US" dirty="0" smtClean="0"/>
                  <a:t>Tedious</a:t>
                </a:r>
              </a:p>
              <a:p>
                <a:pPr lvl="1"/>
                <a:r>
                  <a:rPr lang="en-US" dirty="0" smtClean="0"/>
                  <a:t>Time consuming</a:t>
                </a:r>
              </a:p>
              <a:p>
                <a:r>
                  <a:rPr lang="en-US" dirty="0" smtClean="0"/>
                  <a:t>Developers should focus on solving creative tasks </a:t>
                </a:r>
              </a:p>
              <a:p>
                <a:r>
                  <a:rPr lang="en-US" dirty="0" smtClean="0"/>
                  <a:t>Manual Solution</a:t>
                </a:r>
              </a:p>
              <a:p>
                <a:pPr lvl="1"/>
                <a:r>
                  <a:rPr lang="en-US" dirty="0" smtClean="0"/>
                  <a:t>Read Documentation</a:t>
                </a:r>
              </a:p>
              <a:p>
                <a:pPr lvl="1"/>
                <a:r>
                  <a:rPr lang="en-US" dirty="0" smtClean="0"/>
                  <a:t>Inspect Examples</a:t>
                </a:r>
              </a:p>
              <a:p>
                <a:r>
                  <a:rPr lang="en-US" dirty="0" smtClean="0"/>
                  <a:t>Automation = Code synthesis + Code completion</a:t>
                </a:r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79371" y="2373086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3798434" y="2451779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n-US" sz="2000" dirty="0" smtClean="0">
                <a:latin typeface="+mn-lt"/>
              </a:rPr>
              <a:t>x 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3102316" y="21876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AX</a:t>
            </a:r>
          </a:p>
        </p:txBody>
      </p:sp>
      <p:sp>
        <p:nvSpPr>
          <p:cNvPr id="7" name="TextBox 54"/>
          <p:cNvSpPr txBox="1">
            <a:spLocks noChangeArrowheads="1"/>
          </p:cNvSpPr>
          <p:nvPr/>
        </p:nvSpPr>
        <p:spPr bwMode="auto">
          <a:xfrm>
            <a:off x="3848100" y="193187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x</a:t>
            </a:r>
            <a:r>
              <a:rPr lang="en-US" sz="2000" dirty="0" smtClean="0">
                <a:latin typeface="+mn-lt"/>
              </a:rPr>
              <a:t> 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 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798433" y="5064352"/>
            <a:ext cx="170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318658" y="4787220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2993571" y="4508334"/>
            <a:ext cx="327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         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3554072" y="3654997"/>
            <a:ext cx="25472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l-GR" sz="2000" dirty="0" smtClean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x.t : 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2797516" y="3379485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3554072" y="3179430"/>
            <a:ext cx="17564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, x : 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⊢ </a:t>
            </a:r>
            <a:r>
              <a:rPr lang="en-US" dirty="0" smtClean="0">
                <a:latin typeface="+mn-lt"/>
                <a:sym typeface="Symbol" panose="05050102010706020507" pitchFamily="18" charset="2"/>
              </a:rPr>
              <a:t>t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456101" y="3578798"/>
            <a:ext cx="20458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82686" y="4985659"/>
            <a:ext cx="3134779" cy="11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642685" y="5240219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642685" y="5240219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89422" y="2419435"/>
            <a:ext cx="2955264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Backward 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27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642685" y="5240219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1694142" y="4567562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?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92886" y="4549559"/>
            <a:ext cx="1141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642685" y="5240219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1694142" y="4567562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?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92886" y="4549559"/>
            <a:ext cx="1141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925484" y="5928697"/>
            <a:ext cx="2501412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ym typeface="Symbol" panose="05050102010706020507" pitchFamily="18" charset="2"/>
              </a:rPr>
              <a:t>Infinitely many</a:t>
            </a:r>
            <a:endParaRPr lang="en-US" sz="2800" dirty="0"/>
          </a:p>
        </p:txBody>
      </p:sp>
      <p:sp>
        <p:nvSpPr>
          <p:cNvPr id="40" name="Right Arrow 39"/>
          <p:cNvSpPr/>
          <p:nvPr/>
        </p:nvSpPr>
        <p:spPr>
          <a:xfrm rot="16200000">
            <a:off x="6800926" y="5271467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Simply Typed Lambda Calculus</a:t>
            </a:r>
            <a:endParaRPr lang="en-US" dirty="0"/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3642685" y="5240219"/>
            <a:ext cx="137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1694142" y="4567562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?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92886" y="4549559"/>
            <a:ext cx="1141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925484" y="5928697"/>
            <a:ext cx="2501412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sym typeface="Symbol" panose="05050102010706020507" pitchFamily="18" charset="2"/>
              </a:rPr>
              <a:t>Infinitely many</a:t>
            </a:r>
            <a:endParaRPr lang="en-US" sz="2800" dirty="0"/>
          </a:p>
        </p:txBody>
      </p:sp>
      <p:sp>
        <p:nvSpPr>
          <p:cNvPr id="40" name="Right Arrow 39"/>
          <p:cNvSpPr/>
          <p:nvPr/>
        </p:nvSpPr>
        <p:spPr>
          <a:xfrm rot="16200000">
            <a:off x="6800926" y="5271467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598865" y="2386418"/>
            <a:ext cx="6298800" cy="5990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bound on types in derivation tree(s).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3603389" y="4570246"/>
            <a:ext cx="21500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,…,a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186543" y="4354972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4"/>
              <p:cNvSpPr txBox="1">
                <a:spLocks noChangeArrowheads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…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T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       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   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…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>
                    <a:latin typeface="+mn-lt"/>
                    <a:sym typeface="Symbol" panose="05050102010706020507" pitchFamily="18" charset="2"/>
                  </a:rPr>
                  <a:t>n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205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2582425" y="2862073"/>
            <a:ext cx="44272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l-GR" sz="2000" dirty="0" smtClean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,…, </a:t>
            </a:r>
            <a:r>
              <a:rPr lang="en-US" sz="2000" dirty="0" err="1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err="1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err="1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err="1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err="1" smtClean="0">
                <a:latin typeface="+mn-lt"/>
                <a:sym typeface="Symbol" panose="05050102010706020507" pitchFamily="18" charset="2"/>
              </a:rPr>
              <a:t>.t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… </a:t>
            </a:r>
            <a:r>
              <a:rPr lang="en-US" sz="2000" dirty="0" err="1" smtClean="0">
                <a:sym typeface="Symbol" panose="05050102010706020507" pitchFamily="18" charset="2"/>
              </a:rPr>
              <a:t>T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n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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850571" y="264712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ABS</a:t>
            </a:r>
            <a:endParaRPr lang="en-US" dirty="0">
              <a:latin typeface="+mn-lt"/>
            </a:endParaRP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3256920" y="2340252"/>
            <a:ext cx="3078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, 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,…, </a:t>
            </a:r>
            <a:r>
              <a:rPr lang="en-US" sz="2000" dirty="0" err="1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err="1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err="1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err="1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⊢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582425" y="2821503"/>
            <a:ext cx="4191989" cy="17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7211" y="4492292"/>
            <a:ext cx="5621904" cy="4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27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3603389" y="4570246"/>
            <a:ext cx="21500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,…,a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186543" y="4354972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4"/>
              <p:cNvSpPr txBox="1">
                <a:spLocks noChangeArrowheads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…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T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       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   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…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>
                    <a:latin typeface="+mn-lt"/>
                    <a:sym typeface="Symbol" panose="05050102010706020507" pitchFamily="18" charset="2"/>
                  </a:rPr>
                  <a:t>n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205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1987211" y="4492292"/>
            <a:ext cx="5621904" cy="4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28</a:t>
            </a:fld>
            <a:endParaRPr lang="en-US"/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3824191" y="3001045"/>
            <a:ext cx="170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2344416" y="2723913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19329" y="2445027"/>
            <a:ext cx="327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         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08444" y="2922352"/>
            <a:ext cx="3134779" cy="11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Comparison between LNF </a:t>
            </a:r>
            <a:r>
              <a:rPr lang="en-US" dirty="0" smtClean="0"/>
              <a:t>and classic APP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87475" y="1989932"/>
            <a:ext cx="860961" cy="42499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OLD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93630" y="5596458"/>
            <a:ext cx="1017172" cy="4285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NEW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 rot="19367514">
            <a:off x="1195387" y="5236056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13483">
            <a:off x="1573096" y="2287856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3603389" y="4570246"/>
            <a:ext cx="21500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,…,a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186543" y="4354972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4"/>
              <p:cNvSpPr txBox="1">
                <a:spLocks noChangeArrowheads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…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T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       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   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…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>
                    <a:latin typeface="+mn-lt"/>
                    <a:sym typeface="Symbol" panose="05050102010706020507" pitchFamily="18" charset="2"/>
                  </a:rPr>
                  <a:t>n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205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1987211" y="4492292"/>
            <a:ext cx="5621904" cy="4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29</a:t>
            </a:fld>
            <a:endParaRPr lang="en-US"/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3824191" y="3001045"/>
            <a:ext cx="170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2344416" y="2723913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19329" y="2445027"/>
            <a:ext cx="327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         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08444" y="2922352"/>
            <a:ext cx="3134779" cy="11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171518" y="1424299"/>
            <a:ext cx="4845808" cy="6255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We derive EXPRESSION from </a:t>
            </a:r>
            <a:r>
              <a:rPr lang="en-US" sz="2800" dirty="0">
                <a:sym typeface="Symbol" panose="05050102010706020507" pitchFamily="18" charset="2"/>
              </a:rPr>
              <a:t>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endParaRPr lang="en-US" sz="2800" dirty="0"/>
          </a:p>
        </p:txBody>
      </p:sp>
      <p:sp>
        <p:nvSpPr>
          <p:cNvPr id="28" name="Right Arrow 27"/>
          <p:cNvSpPr/>
          <p:nvPr/>
        </p:nvSpPr>
        <p:spPr>
          <a:xfrm rot="7395553">
            <a:off x="3738038" y="2034103"/>
            <a:ext cx="438805" cy="2242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84868" y="2438838"/>
            <a:ext cx="1841679" cy="405078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Comparison between LNF and classic APP</a:t>
            </a:r>
          </a:p>
        </p:txBody>
      </p:sp>
    </p:spTree>
    <p:extLst>
      <p:ext uri="{BB962C8B-B14F-4D97-AF65-F5344CB8AC3E}">
        <p14:creationId xmlns:p14="http://schemas.microsoft.com/office/powerpoint/2010/main" val="15087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20903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InSynth</a:t>
            </a:r>
            <a:r>
              <a:rPr lang="en-US" dirty="0" smtClean="0"/>
              <a:t>: Interactive Synthesis of </a:t>
            </a:r>
            <a:r>
              <a:rPr lang="en-US" dirty="0"/>
              <a:t>C</a:t>
            </a:r>
            <a:r>
              <a:rPr lang="en-US" dirty="0" smtClean="0"/>
              <a:t>ode Snippets</a:t>
            </a:r>
          </a:p>
          <a:p>
            <a:r>
              <a:rPr lang="en-US" dirty="0" smtClean="0"/>
              <a:t>Input: </a:t>
            </a:r>
          </a:p>
          <a:p>
            <a:pPr lvl="1"/>
            <a:r>
              <a:rPr lang="en-US" dirty="0" err="1" smtClean="0"/>
              <a:t>Scala</a:t>
            </a:r>
            <a:r>
              <a:rPr lang="en-US" dirty="0" smtClean="0"/>
              <a:t> partial program</a:t>
            </a:r>
          </a:p>
          <a:p>
            <a:pPr lvl="1"/>
            <a:r>
              <a:rPr lang="en-US" dirty="0" smtClean="0"/>
              <a:t>Cursor point  </a:t>
            </a:r>
          </a:p>
          <a:p>
            <a:r>
              <a:rPr lang="en-US" dirty="0" smtClean="0"/>
              <a:t>We automatically extract: </a:t>
            </a:r>
          </a:p>
          <a:p>
            <a:pPr lvl="1"/>
            <a:r>
              <a:rPr lang="en-US" dirty="0" smtClean="0"/>
              <a:t>Declarations in scope (with/without statistics from corpus)</a:t>
            </a:r>
          </a:p>
          <a:p>
            <a:pPr lvl="1"/>
            <a:r>
              <a:rPr lang="en-US" dirty="0" smtClean="0"/>
              <a:t>Desired type</a:t>
            </a:r>
          </a:p>
          <a:p>
            <a:r>
              <a:rPr lang="en-US" dirty="0"/>
              <a:t>Algorithm</a:t>
            </a:r>
          </a:p>
          <a:p>
            <a:pPr lvl="1"/>
            <a:r>
              <a:rPr lang="en-US" dirty="0" smtClean="0"/>
              <a:t>Complete</a:t>
            </a:r>
            <a:endParaRPr lang="en-US" dirty="0"/>
          </a:p>
          <a:p>
            <a:pPr lvl="1"/>
            <a:r>
              <a:rPr lang="en-US" dirty="0" smtClean="0"/>
              <a:t>Efficient – output N expressions in less than T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Effective – </a:t>
            </a:r>
            <a:r>
              <a:rPr lang="en-US" dirty="0" smtClean="0"/>
              <a:t>favor useful expressions over obscure ones</a:t>
            </a:r>
            <a:endParaRPr lang="en-US" dirty="0"/>
          </a:p>
          <a:p>
            <a:pPr lvl="1"/>
            <a:r>
              <a:rPr lang="en-US" dirty="0" smtClean="0"/>
              <a:t>Generates </a:t>
            </a:r>
            <a:r>
              <a:rPr lang="en-US" dirty="0"/>
              <a:t>expressions with higher order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Ranked list of expressions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3603389" y="4570246"/>
            <a:ext cx="21500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,…,a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n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186543" y="4354972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4"/>
              <p:cNvSpPr txBox="1">
                <a:spLocks noChangeArrowheads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…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T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       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   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…    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⊢ 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a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n</a:t>
                </a:r>
                <a:r>
                  <a:rPr lang="en-US" sz="2000" dirty="0" smtClean="0">
                    <a:latin typeface="+mn-lt"/>
                  </a:rPr>
                  <a:t>: </a:t>
                </a:r>
                <a:r>
                  <a:rPr lang="en-US" sz="2000" dirty="0" err="1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err="1">
                    <a:latin typeface="+mn-lt"/>
                    <a:sym typeface="Symbol" panose="05050102010706020507" pitchFamily="18" charset="2"/>
                  </a:rPr>
                  <a:t>n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0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3872" y="4061278"/>
                <a:ext cx="5568157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205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1987211" y="4492292"/>
            <a:ext cx="5621904" cy="47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30</a:t>
            </a:fld>
            <a:endParaRPr lang="en-US"/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3824191" y="3001045"/>
            <a:ext cx="1703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>
                <a:latin typeface="+mn-lt"/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 : 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2344416" y="2723913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19329" y="2445027"/>
            <a:ext cx="3278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  <a:sym typeface="Symbol" panose="05050102010706020507" pitchFamily="18" charset="2"/>
              </a:rPr>
              <a:t> ⊢ e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T          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e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008444" y="2922352"/>
            <a:ext cx="3134779" cy="11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171518" y="1424299"/>
            <a:ext cx="4845808" cy="6255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We derive EXPRESSION from </a:t>
            </a:r>
            <a:r>
              <a:rPr lang="en-US" sz="2800" dirty="0">
                <a:sym typeface="Symbol" panose="05050102010706020507" pitchFamily="18" charset="2"/>
              </a:rPr>
              <a:t>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endParaRPr lang="en-US" sz="2800" dirty="0"/>
          </a:p>
        </p:txBody>
      </p:sp>
      <p:sp>
        <p:nvSpPr>
          <p:cNvPr id="28" name="Right Arrow 27"/>
          <p:cNvSpPr/>
          <p:nvPr/>
        </p:nvSpPr>
        <p:spPr>
          <a:xfrm rot="7395553">
            <a:off x="3738038" y="2034103"/>
            <a:ext cx="438805" cy="2242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84868" y="2438838"/>
            <a:ext cx="1841679" cy="405078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64612" y="5453974"/>
            <a:ext cx="3473427" cy="6255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DECLARATION from  </a:t>
            </a:r>
            <a:endParaRPr lang="en-US" sz="2800" dirty="0"/>
          </a:p>
        </p:txBody>
      </p:sp>
      <p:sp>
        <p:nvSpPr>
          <p:cNvPr id="31" name="Right Arrow 30"/>
          <p:cNvSpPr/>
          <p:nvPr/>
        </p:nvSpPr>
        <p:spPr>
          <a:xfrm rot="17698991">
            <a:off x="2359506" y="4868863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50571" y="4023875"/>
            <a:ext cx="2554003" cy="437513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Comparison between LNF and classic APP</a:t>
            </a:r>
          </a:p>
        </p:txBody>
      </p:sp>
    </p:spTree>
    <p:extLst>
      <p:ext uri="{BB962C8B-B14F-4D97-AF65-F5344CB8AC3E}">
        <p14:creationId xmlns:p14="http://schemas.microsoft.com/office/powerpoint/2010/main" val="35191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? 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16642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16642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64193" y="5831949"/>
            <a:ext cx="2501412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Only one</a:t>
            </a:r>
            <a:endParaRPr lang="en-US" sz="2800" dirty="0"/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?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2" name="Right Arrow 21"/>
          <p:cNvSpPr/>
          <p:nvPr/>
        </p:nvSpPr>
        <p:spPr>
          <a:xfrm rot="16200000">
            <a:off x="6528653" y="5219475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34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14366" y="5891551"/>
            <a:ext cx="4047984" cy="700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 panose="05050102010706020507" pitchFamily="18" charset="2"/>
              </a:rPr>
              <a:t>Narrows the search space</a:t>
            </a:r>
            <a:endParaRPr lang="en-US" sz="2800" dirty="0"/>
          </a:p>
        </p:txBody>
      </p:sp>
      <p:sp>
        <p:nvSpPr>
          <p:cNvPr id="13" name="Right Arrow 12"/>
          <p:cNvSpPr/>
          <p:nvPr/>
        </p:nvSpPr>
        <p:spPr>
          <a:xfrm rot="16200000">
            <a:off x="1581040" y="5269051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62825" y="4541090"/>
            <a:ext cx="2554003" cy="437513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382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.?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41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?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.?):T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430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.e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sym typeface="Symbol" panose="05050102010706020507" pitchFamily="18" charset="2"/>
              </a:rPr>
              <a:t>e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35085" y="3914915"/>
            <a:ext cx="1617572" cy="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6035085" y="2467406"/>
            <a:ext cx="152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.</a:t>
            </a:r>
            <a:endParaRPr lang="en-US" sz="2000" dirty="0">
              <a:latin typeface="Constantia" panose="02030602050306030303" pitchFamily="18" charset="0"/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5327032" y="3716477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.e):T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Normal Form</a:t>
            </a:r>
            <a:endParaRPr 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430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.e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sym typeface="Symbol" panose="05050102010706020507" pitchFamily="18" charset="2"/>
              </a:rPr>
              <a:t>e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35085" y="3914915"/>
            <a:ext cx="1617572" cy="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6035085" y="2467406"/>
            <a:ext cx="152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.</a:t>
            </a:r>
            <a:endParaRPr lang="en-US" sz="2000" dirty="0">
              <a:latin typeface="Constantia" panose="02030602050306030303" pitchFamily="18" charset="0"/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5327032" y="3716477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95811" y="1564457"/>
            <a:ext cx="3163235" cy="9591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Finitely many types in derivation tree(s) </a:t>
            </a:r>
            <a:endParaRPr lang="en-US" sz="2800" dirty="0"/>
          </a:p>
        </p:txBody>
      </p:sp>
      <p:sp>
        <p:nvSpPr>
          <p:cNvPr id="19" name="Right Arrow 18"/>
          <p:cNvSpPr/>
          <p:nvPr/>
        </p:nvSpPr>
        <p:spPr>
          <a:xfrm rot="2048262">
            <a:off x="5851502" y="2732033"/>
            <a:ext cx="750529" cy="25413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.e):T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297636" cy="46894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Algorithm builds </a:t>
            </a:r>
            <a:r>
              <a:rPr lang="en-US" dirty="0"/>
              <a:t>finite graph </a:t>
            </a:r>
            <a:r>
              <a:rPr lang="en-US" dirty="0" smtClean="0"/>
              <a:t>(with cycles) that</a:t>
            </a:r>
            <a:endParaRPr lang="en-US" dirty="0"/>
          </a:p>
          <a:p>
            <a:pPr lvl="1"/>
            <a:r>
              <a:rPr lang="en-US" dirty="0"/>
              <a:t>Represents all (infinitely many) solutions</a:t>
            </a:r>
          </a:p>
          <a:p>
            <a:pPr lvl="1"/>
            <a:r>
              <a:rPr lang="en-US" dirty="0" smtClean="0"/>
              <a:t>Later we use it to construct expressions</a:t>
            </a:r>
          </a:p>
          <a:p>
            <a:pPr lvl="1"/>
            <a:r>
              <a:rPr lang="en-US" dirty="0" smtClean="0"/>
              <a:t>Less than 10ms</a:t>
            </a:r>
          </a:p>
          <a:p>
            <a:r>
              <a:rPr lang="en-US" dirty="0" smtClean="0"/>
              <a:t>Algorithm Properties</a:t>
            </a:r>
          </a:p>
          <a:p>
            <a:pPr lvl="1"/>
            <a:r>
              <a:rPr lang="en-US" dirty="0" smtClean="0"/>
              <a:t>Graph generation terminates</a:t>
            </a:r>
          </a:p>
          <a:p>
            <a:pPr lvl="2"/>
            <a:r>
              <a:rPr lang="en-US" sz="2400" dirty="0"/>
              <a:t>T</a:t>
            </a:r>
            <a:r>
              <a:rPr lang="en-US" sz="2400" dirty="0" smtClean="0"/>
              <a:t>ype inhabitation is decidable</a:t>
            </a:r>
          </a:p>
          <a:p>
            <a:pPr lvl="1"/>
            <a:r>
              <a:rPr lang="en-US" dirty="0" smtClean="0"/>
              <a:t>Complete - generates all solutions</a:t>
            </a:r>
          </a:p>
          <a:p>
            <a:pPr lvl="1"/>
            <a:r>
              <a:rPr lang="en-US" dirty="0" smtClean="0"/>
              <a:t>PSPACE-complete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Succinct type representation</a:t>
            </a:r>
          </a:p>
          <a:p>
            <a:pPr lvl="1"/>
            <a:r>
              <a:rPr lang="en-US" dirty="0" smtClean="0"/>
              <a:t>Backward search</a:t>
            </a:r>
          </a:p>
          <a:p>
            <a:pPr lvl="1"/>
            <a:r>
              <a:rPr lang="en-US" dirty="0" smtClean="0"/>
              <a:t>Weights mechanism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 and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564105"/>
            <a:ext cx="7401900" cy="4684301"/>
          </a:xfrm>
        </p:spPr>
        <p:txBody>
          <a:bodyPr>
            <a:normAutofit/>
          </a:bodyPr>
          <a:lstStyle/>
          <a:p>
            <a:r>
              <a:rPr lang="en-US" dirty="0" smtClean="0"/>
              <a:t>Weight of a </a:t>
            </a:r>
            <a:r>
              <a:rPr lang="en-US" b="1" dirty="0" smtClean="0"/>
              <a:t>declaration</a:t>
            </a:r>
            <a:r>
              <a:rPr lang="en-US" dirty="0" smtClean="0"/>
              <a:t> based on:</a:t>
            </a:r>
          </a:p>
          <a:p>
            <a:pPr lvl="1"/>
            <a:r>
              <a:rPr lang="en-US" b="1" dirty="0" smtClean="0"/>
              <a:t>Frequency </a:t>
            </a:r>
          </a:p>
          <a:p>
            <a:pPr lvl="2"/>
            <a:r>
              <a:rPr lang="en-US" sz="2000" dirty="0" smtClean="0"/>
              <a:t>Corpus based on </a:t>
            </a:r>
            <a:r>
              <a:rPr lang="en-US" sz="2000" dirty="0"/>
              <a:t>18 </a:t>
            </a:r>
            <a:r>
              <a:rPr lang="en-US" sz="2000" dirty="0" err="1"/>
              <a:t>Scala</a:t>
            </a:r>
            <a:r>
              <a:rPr lang="en-US" sz="2000" dirty="0"/>
              <a:t> </a:t>
            </a:r>
            <a:r>
              <a:rPr lang="en-US" sz="2000" dirty="0" smtClean="0"/>
              <a:t>projects (e.g. </a:t>
            </a:r>
            <a:r>
              <a:rPr lang="en-US" sz="2000" dirty="0" err="1"/>
              <a:t>S</a:t>
            </a:r>
            <a:r>
              <a:rPr lang="en-US" sz="2000" dirty="0" err="1" smtClean="0"/>
              <a:t>cala</a:t>
            </a:r>
            <a:r>
              <a:rPr lang="en-US" sz="2000" dirty="0" smtClean="0"/>
              <a:t> compiler)</a:t>
            </a:r>
          </a:p>
          <a:p>
            <a:pPr lvl="2"/>
            <a:r>
              <a:rPr lang="en-US" sz="2000" dirty="0" smtClean="0"/>
              <a:t>Over 7500 declarations, and over 90000 uses</a:t>
            </a:r>
          </a:p>
          <a:p>
            <a:pPr lvl="2"/>
            <a:r>
              <a:rPr lang="en-US" sz="2000" dirty="0" smtClean="0"/>
              <a:t>Higher the frequency, lower the weight</a:t>
            </a:r>
          </a:p>
          <a:p>
            <a:pPr lvl="1"/>
            <a:r>
              <a:rPr lang="en-US" b="1" dirty="0" smtClean="0"/>
              <a:t>Proximity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56293" y="4033552"/>
            <a:ext cx="6776696" cy="1279822"/>
            <a:chOff x="1157038" y="2052925"/>
            <a:chExt cx="6915149" cy="1546842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468187" y="3233054"/>
              <a:ext cx="1631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>
                  <a:latin typeface="Constantia" panose="02030602050306030303" pitchFamily="18" charset="0"/>
                </a:rPr>
                <a:t>Local symbols</a:t>
              </a:r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3481137" y="2922875"/>
              <a:ext cx="277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>
                  <a:latin typeface="Constantia" panose="02030602050306030303" pitchFamily="18" charset="0"/>
                </a:rPr>
                <a:t>Method and field symbols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6224337" y="3227675"/>
              <a:ext cx="145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Constantia" panose="02030602050306030303" pitchFamily="18" charset="0"/>
                </a:rPr>
                <a:t>API symbols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728537" y="2465675"/>
              <a:ext cx="556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2077788" y="2465675"/>
              <a:ext cx="641349" cy="798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4776537" y="246567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 flipV="1">
              <a:off x="6605337" y="2465675"/>
              <a:ext cx="381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557337" y="238947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5919537" y="238947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auto">
            <a:xfrm>
              <a:off x="1653565" y="242880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onstantia" panose="02030602050306030303" pitchFamily="18" charset="0"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157038" y="2058746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Constantia" panose="02030602050306030303" pitchFamily="18" charset="0"/>
                </a:rPr>
                <a:t>Low </a:t>
              </a: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7291137" y="2052925"/>
              <a:ext cx="781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dirty="0">
                  <a:latin typeface="Constantia" panose="02030602050306030303" pitchFamily="18" charset="0"/>
                </a:rPr>
                <a:t>High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with Weights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430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.e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sym typeface="Symbol" panose="05050102010706020507" pitchFamily="18" charset="2"/>
              </a:rPr>
              <a:t>e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35085" y="3914915"/>
            <a:ext cx="1617572" cy="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6035085" y="2467406"/>
            <a:ext cx="152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.</a:t>
            </a:r>
            <a:endParaRPr lang="en-US" sz="2000" dirty="0">
              <a:latin typeface="Constantia" panose="02030602050306030303" pitchFamily="18" charset="0"/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5327032" y="3716477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.e):T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with Weights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430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.e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sym typeface="Symbol" panose="05050102010706020507" pitchFamily="18" charset="2"/>
              </a:rPr>
              <a:t>e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35085" y="3914915"/>
            <a:ext cx="1617572" cy="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6035085" y="2467406"/>
            <a:ext cx="152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.</a:t>
            </a:r>
            <a:endParaRPr lang="en-US" sz="2000" dirty="0">
              <a:latin typeface="Constantia" panose="02030602050306030303" pitchFamily="18" charset="0"/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5327032" y="3716477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.e):T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1629" y="2438506"/>
            <a:ext cx="3973929" cy="9591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Choice based on </a:t>
            </a:r>
            <a:r>
              <a:rPr lang="en-US" sz="2800" b="1" dirty="0" smtClean="0"/>
              <a:t>WEIGHT</a:t>
            </a:r>
            <a:endParaRPr lang="en-US" sz="2800" b="1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1363988" y="3867909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with Weights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214366" y="4949669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4"/>
              <p:cNvSpPr txBox="1">
                <a:spLocks noChangeArrowheads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f </a:t>
                </a:r>
                <a:r>
                  <a:rPr lang="en-US" sz="2000" dirty="0" smtClean="0">
                    <a:latin typeface="+mn-lt"/>
                  </a:rPr>
                  <a:t>: (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1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 T</a:t>
                </a:r>
                <a:r>
                  <a:rPr lang="en-US" sz="2000" baseline="-25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)</a:t>
                </a:r>
                <a:r>
                  <a:rPr lang="en-US" sz="2000" dirty="0">
                    <a:latin typeface="+mn-lt"/>
                    <a:sym typeface="Symbol" panose="05050102010706020507" pitchFamily="18" charset="2"/>
                  </a:rPr>
                  <a:t>T</a:t>
                </a:r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∈</m:t>
                    </m:r>
                  </m:oMath>
                </a14:m>
                <a:r>
                  <a:rPr lang="en-US" sz="2000" dirty="0" smtClean="0">
                    <a:latin typeface="+mn-lt"/>
                    <a:sym typeface="Symbol" panose="05050102010706020507" pitchFamily="18" charset="2"/>
                  </a:rPr>
                  <a:t> </a:t>
                </a:r>
                <a:endParaRPr lang="en-US" sz="2000" dirty="0">
                  <a:latin typeface="+mn-lt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1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4141" y="4567562"/>
                <a:ext cx="2322687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887" t="-10606" b="-257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878394" y="5104566"/>
            <a:ext cx="7739743" cy="2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60543" y="4549470"/>
            <a:ext cx="2430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Symbol" panose="05050102010706020507" pitchFamily="18" charset="2"/>
              </a:rPr>
              <a:t> ⊢ </a:t>
            </a:r>
            <a:r>
              <a:rPr lang="el-GR" sz="2000" dirty="0">
                <a:sym typeface="Symbol" panose="05050102010706020507" pitchFamily="18" charset="2"/>
              </a:rPr>
              <a:t>λ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.e </a:t>
            </a:r>
            <a:r>
              <a:rPr lang="en-US" sz="2000" dirty="0" smtClean="0"/>
              <a:t>: </a:t>
            </a:r>
            <a:r>
              <a:rPr lang="en-US" sz="2000" dirty="0">
                <a:sym typeface="Symbol" panose="05050102010706020507" pitchFamily="18" charset="2"/>
              </a:rPr>
              <a:t>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 T</a:t>
            </a:r>
            <a:r>
              <a:rPr lang="en-US" sz="2000" baseline="-25000" dirty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609147" y="4425828"/>
            <a:ext cx="2581870" cy="9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991060" y="3928976"/>
            <a:ext cx="17508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ym typeface="Symbol" panose="05050102010706020507" pitchFamily="18" charset="2"/>
              </a:rPr>
              <a:t></a:t>
            </a:r>
            <a:r>
              <a:rPr lang="en-US" sz="2000" dirty="0">
                <a:sym typeface="Symbol" panose="05050102010706020507" pitchFamily="18" charset="2"/>
              </a:rPr>
              <a:t>, x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>
                <a:sym typeface="Symbol" panose="05050102010706020507" pitchFamily="18" charset="2"/>
              </a:rPr>
              <a:t>:T</a:t>
            </a:r>
            <a:r>
              <a:rPr lang="en-US" sz="2000" baseline="-25000" dirty="0">
                <a:sym typeface="Symbol" panose="05050102010706020507" pitchFamily="18" charset="2"/>
              </a:rPr>
              <a:t>1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⊢ </a:t>
            </a:r>
            <a:r>
              <a:rPr lang="en-US" sz="2000" dirty="0" smtClean="0">
                <a:sym typeface="Symbol" panose="05050102010706020507" pitchFamily="18" charset="2"/>
              </a:rPr>
              <a:t>e 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anose="05050102010706020507" pitchFamily="18" charset="2"/>
              </a:rPr>
              <a:t>T</a:t>
            </a:r>
            <a:r>
              <a:rPr lang="en-US" sz="2000" baseline="-25000" dirty="0" smtClean="0">
                <a:sym typeface="Symbol" panose="05050102010706020507" pitchFamily="18" charset="2"/>
              </a:rPr>
              <a:t>2</a:t>
            </a:r>
            <a:endParaRPr lang="en-US" sz="2000" dirty="0">
              <a:sym typeface="Symbol" panose="05050102010706020507" pitchFamily="18" charset="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035085" y="3914915"/>
            <a:ext cx="1617572" cy="8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6035085" y="2467406"/>
            <a:ext cx="152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  .</a:t>
            </a:r>
          </a:p>
          <a:p>
            <a:pPr eaLnBrk="1" hangingPunct="1"/>
            <a:r>
              <a:rPr lang="en-US" sz="2000" dirty="0" smtClean="0">
                <a:latin typeface="Constantia" panose="02030602050306030303" pitchFamily="18" charset="0"/>
                <a:sym typeface="Symbol" panose="05050102010706020507" pitchFamily="18" charset="2"/>
              </a:rPr>
              <a:t>           .</a:t>
            </a:r>
            <a:endParaRPr lang="en-US" sz="2000" dirty="0">
              <a:latin typeface="Constantia" panose="02030602050306030303" pitchFamily="18" charset="0"/>
              <a:sym typeface="Symbol" panose="05050102010706020507" pitchFamily="18" charset="2"/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4895221" y="4256001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ABS</a:t>
            </a:r>
            <a:endParaRPr lang="en-US" sz="2000" dirty="0">
              <a:latin typeface="+mn-lt"/>
            </a:endParaRP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5327032" y="3716477"/>
            <a:ext cx="66402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APP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3542490" y="5251107"/>
            <a:ext cx="20590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  <a:sym typeface="Symbol" panose="05050102010706020507" pitchFamily="18" charset="2"/>
              </a:rPr>
              <a:t> ⊢ 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f(</a:t>
            </a:r>
            <a:r>
              <a:rPr lang="el-GR" sz="2000" dirty="0">
                <a:latin typeface="+mn-lt"/>
                <a:sym typeface="Symbol" panose="05050102010706020507" pitchFamily="18" charset="2"/>
              </a:rPr>
              <a:t>λ</a:t>
            </a:r>
            <a:r>
              <a:rPr lang="en-US" sz="2000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x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:T</a:t>
            </a:r>
            <a:r>
              <a:rPr lang="en-US" sz="2000" baseline="-25000" dirty="0" smtClean="0">
                <a:latin typeface="+mn-lt"/>
                <a:sym typeface="Symbol" panose="05050102010706020507" pitchFamily="18" charset="2"/>
              </a:rPr>
              <a:t>1</a:t>
            </a:r>
            <a:r>
              <a:rPr lang="en-US" sz="2000" dirty="0" smtClean="0">
                <a:latin typeface="+mn-lt"/>
                <a:sym typeface="Symbol" panose="05050102010706020507" pitchFamily="18" charset="2"/>
              </a:rPr>
              <a:t>.e):T</a:t>
            </a:r>
            <a:endParaRPr lang="en-US" sz="20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1629" y="2438506"/>
            <a:ext cx="3973929" cy="95912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Choice based on </a:t>
            </a:r>
            <a:r>
              <a:rPr lang="en-US" sz="2800" b="1" dirty="0" smtClean="0"/>
              <a:t>WEIGHT</a:t>
            </a:r>
            <a:endParaRPr lang="en-US" sz="2800" b="1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1363988" y="3867909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00321" y="6226675"/>
            <a:ext cx="7831788" cy="5848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Ranking based on w(</a:t>
            </a:r>
            <a:r>
              <a:rPr lang="en-US" sz="2800" dirty="0" smtClean="0">
                <a:sym typeface="Symbol" panose="05050102010706020507" pitchFamily="18" charset="2"/>
              </a:rPr>
              <a:t>f(</a:t>
            </a:r>
            <a:r>
              <a:rPr lang="el-GR" sz="2800" dirty="0" smtClean="0">
                <a:sym typeface="Symbol" panose="05050102010706020507" pitchFamily="18" charset="2"/>
              </a:rPr>
              <a:t>λ</a:t>
            </a:r>
            <a:r>
              <a:rPr lang="en-US" sz="2800" dirty="0" smtClean="0">
                <a:sym typeface="Symbol" panose="05050102010706020507" pitchFamily="18" charset="2"/>
              </a:rPr>
              <a:t> x</a:t>
            </a:r>
            <a:r>
              <a:rPr lang="en-US" sz="2800" baseline="-25000" dirty="0" smtClean="0">
                <a:sym typeface="Symbol" panose="05050102010706020507" pitchFamily="18" charset="2"/>
              </a:rPr>
              <a:t>1</a:t>
            </a:r>
            <a:r>
              <a:rPr lang="en-US" sz="2800" dirty="0" smtClean="0">
                <a:sym typeface="Symbol" panose="05050102010706020507" pitchFamily="18" charset="2"/>
              </a:rPr>
              <a:t>:T</a:t>
            </a:r>
            <a:r>
              <a:rPr lang="en-US" sz="2800" baseline="-25000" dirty="0" smtClean="0">
                <a:sym typeface="Symbol" panose="05050102010706020507" pitchFamily="18" charset="2"/>
              </a:rPr>
              <a:t>1</a:t>
            </a:r>
            <a:r>
              <a:rPr lang="en-US" sz="2800" dirty="0" smtClean="0">
                <a:sym typeface="Symbol" panose="05050102010706020507" pitchFamily="18" charset="2"/>
              </a:rPr>
              <a:t>.e</a:t>
            </a:r>
            <a:r>
              <a:rPr lang="en-US" sz="2800" dirty="0" smtClean="0"/>
              <a:t>)) = w(f) + w(</a:t>
            </a:r>
            <a:r>
              <a:rPr lang="en-US" sz="2800" dirty="0" smtClean="0">
                <a:sym typeface="Symbol" panose="05050102010706020507" pitchFamily="18" charset="2"/>
              </a:rPr>
              <a:t>x</a:t>
            </a:r>
            <a:r>
              <a:rPr lang="en-US" sz="2800" baseline="-25000" dirty="0" smtClean="0">
                <a:sym typeface="Symbol" panose="05050102010706020507" pitchFamily="18" charset="2"/>
              </a:rPr>
              <a:t>1</a:t>
            </a:r>
            <a:r>
              <a:rPr lang="en-US" sz="2800" dirty="0"/>
              <a:t>) + </a:t>
            </a:r>
            <a:r>
              <a:rPr lang="en-US" sz="2800" dirty="0" smtClean="0"/>
              <a:t>w(</a:t>
            </a:r>
            <a:r>
              <a:rPr lang="en-US" sz="2800" dirty="0">
                <a:sym typeface="Symbol" panose="05050102010706020507" pitchFamily="18" charset="2"/>
              </a:rPr>
              <a:t>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4155805" y="5800408"/>
            <a:ext cx="520820" cy="20066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 Java examples translated into </a:t>
            </a:r>
            <a:r>
              <a:rPr lang="en-US" dirty="0" err="1" smtClean="0"/>
              <a:t>Scala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llustrate </a:t>
            </a:r>
            <a:r>
              <a:rPr lang="en-US" dirty="0"/>
              <a:t>correct usage of </a:t>
            </a:r>
            <a:r>
              <a:rPr lang="en-US" dirty="0" smtClean="0"/>
              <a:t>API functions</a:t>
            </a:r>
          </a:p>
          <a:p>
            <a:r>
              <a:rPr lang="en-US" dirty="0" smtClean="0"/>
              <a:t>We generalized </a:t>
            </a:r>
            <a:r>
              <a:rPr lang="en-US" dirty="0"/>
              <a:t>the import statements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include more </a:t>
            </a:r>
            <a:r>
              <a:rPr lang="en-US" dirty="0" smtClean="0"/>
              <a:t>declarations</a:t>
            </a:r>
          </a:p>
          <a:p>
            <a:r>
              <a:rPr lang="en-US" dirty="0" smtClean="0"/>
              <a:t>In every example: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Arbitrarily </a:t>
            </a:r>
            <a:r>
              <a:rPr lang="en-US" dirty="0"/>
              <a:t>chose some </a:t>
            </a:r>
            <a:r>
              <a:rPr lang="en-US" dirty="0" smtClean="0"/>
              <a:t>expression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emoved it </a:t>
            </a:r>
            <a:endParaRPr lang="en-US" dirty="0"/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arked it as </a:t>
            </a:r>
            <a:r>
              <a:rPr lang="en-US" dirty="0"/>
              <a:t>goal </a:t>
            </a:r>
            <a:r>
              <a:rPr lang="en-US" dirty="0" smtClean="0"/>
              <a:t>expression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M</a:t>
            </a:r>
            <a:r>
              <a:rPr lang="en-US" dirty="0" smtClean="0"/>
              <a:t>easure </a:t>
            </a:r>
            <a:r>
              <a:rPr lang="en-US" dirty="0"/>
              <a:t>whether </a:t>
            </a:r>
            <a:r>
              <a:rPr lang="en-US" dirty="0" err="1"/>
              <a:t>InSynth</a:t>
            </a:r>
            <a:r>
              <a:rPr lang="en-US" dirty="0"/>
              <a:t> </a:t>
            </a:r>
            <a:r>
              <a:rPr lang="en-US" dirty="0" smtClean="0"/>
              <a:t>can recover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Without weights </a:t>
            </a:r>
            <a:r>
              <a:rPr lang="en-US" dirty="0" smtClean="0"/>
              <a:t>expected </a:t>
            </a:r>
            <a:r>
              <a:rPr lang="en-US" dirty="0"/>
              <a:t>expression appears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Among top </a:t>
            </a:r>
            <a:r>
              <a:rPr lang="en-US" dirty="0">
                <a:cs typeface="Arial" panose="020B0604020202020204" pitchFamily="34" charset="0"/>
              </a:rPr>
              <a:t>10</a:t>
            </a:r>
            <a:r>
              <a:rPr lang="en-US" dirty="0"/>
              <a:t> </a:t>
            </a:r>
            <a:r>
              <a:rPr lang="en-US" dirty="0" smtClean="0"/>
              <a:t>suggestions in only 4 benchmarks (</a:t>
            </a:r>
            <a:r>
              <a:rPr lang="en-US" dirty="0" smtClean="0">
                <a:cs typeface="Arial" panose="020B0604020202020204" pitchFamily="34" charset="0"/>
              </a:rPr>
              <a:t>8</a:t>
            </a:r>
            <a:r>
              <a:rPr lang="en-US" dirty="0" smtClean="0"/>
              <a:t>%)</a:t>
            </a:r>
          </a:p>
          <a:p>
            <a:r>
              <a:rPr lang="en-US" dirty="0" smtClean="0"/>
              <a:t>With weights (only </a:t>
            </a:r>
            <a:r>
              <a:rPr lang="en-US" b="1" dirty="0" smtClean="0"/>
              <a:t>proximity)</a:t>
            </a:r>
          </a:p>
          <a:p>
            <a:pPr lvl="1"/>
            <a:r>
              <a:rPr lang="en-US" dirty="0"/>
              <a:t>Among top </a:t>
            </a:r>
            <a:r>
              <a:rPr lang="en-US" dirty="0">
                <a:cs typeface="Arial" panose="020B0604020202020204" pitchFamily="34" charset="0"/>
              </a:rPr>
              <a:t>10</a:t>
            </a:r>
            <a:r>
              <a:rPr lang="en-US" dirty="0"/>
              <a:t> suggestions in 48 benchmarks (</a:t>
            </a:r>
            <a:r>
              <a:rPr lang="en-US" b="1" dirty="0">
                <a:cs typeface="Arial" panose="020B0604020202020204" pitchFamily="34" charset="0"/>
              </a:rPr>
              <a:t>96</a:t>
            </a:r>
            <a:r>
              <a:rPr lang="en-US" b="1" dirty="0"/>
              <a:t>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 a top suggestion in </a:t>
            </a:r>
            <a:r>
              <a:rPr lang="en-US" dirty="0" smtClean="0"/>
              <a:t>26 </a:t>
            </a:r>
            <a:r>
              <a:rPr lang="en-US" dirty="0"/>
              <a:t>benchmarks </a:t>
            </a:r>
            <a:r>
              <a:rPr lang="en-US" dirty="0" smtClean="0"/>
              <a:t>(</a:t>
            </a:r>
            <a:r>
              <a:rPr lang="en-US" dirty="0" smtClean="0">
                <a:cs typeface="Arial" panose="020B0604020202020204" pitchFamily="34" charset="0"/>
              </a:rPr>
              <a:t>52</a:t>
            </a:r>
            <a:r>
              <a:rPr lang="en-US" dirty="0" smtClean="0"/>
              <a:t>%)</a:t>
            </a:r>
            <a:endParaRPr lang="en-US" b="1" dirty="0" smtClean="0"/>
          </a:p>
          <a:p>
            <a:r>
              <a:rPr lang="en-US" dirty="0" smtClean="0"/>
              <a:t>With weights (</a:t>
            </a:r>
            <a:r>
              <a:rPr lang="en-US" b="1" dirty="0" smtClean="0"/>
              <a:t>proximity + frequency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Among top </a:t>
            </a:r>
            <a:r>
              <a:rPr lang="en-US" dirty="0">
                <a:cs typeface="Arial" panose="020B0604020202020204" pitchFamily="34" charset="0"/>
              </a:rPr>
              <a:t>10</a:t>
            </a:r>
            <a:r>
              <a:rPr lang="en-US" dirty="0"/>
              <a:t> suggestions in 48 benchmarks (</a:t>
            </a:r>
            <a:r>
              <a:rPr lang="en-US" b="1" dirty="0">
                <a:cs typeface="Arial" panose="020B0604020202020204" pitchFamily="34" charset="0"/>
              </a:rPr>
              <a:t>96</a:t>
            </a:r>
            <a:r>
              <a:rPr lang="en-US" b="1" dirty="0"/>
              <a:t>%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 a top suggestion in 32 benchmarks (</a:t>
            </a:r>
            <a:r>
              <a:rPr lang="en-US" b="1" dirty="0">
                <a:cs typeface="Arial" panose="020B0604020202020204" pitchFamily="34" charset="0"/>
              </a:rPr>
              <a:t>64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 </a:t>
            </a:r>
            <a:r>
              <a:rPr lang="en-US" dirty="0"/>
              <a:t>execution time </a:t>
            </a:r>
            <a:r>
              <a:rPr lang="en-US" sz="2400" b="1" dirty="0">
                <a:cs typeface="Arial" panose="020B0604020202020204" pitchFamily="34" charset="0"/>
              </a:rPr>
              <a:t>145</a:t>
            </a:r>
            <a:r>
              <a:rPr lang="en-US" b="1" dirty="0"/>
              <a:t>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=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sig, 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sig, 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47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68539" y="663305"/>
            <a:ext cx="2155271" cy="8038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User Writes</a:t>
            </a:r>
            <a:endParaRPr lang="en-US" sz="2800" b="1" dirty="0"/>
          </a:p>
        </p:txBody>
      </p:sp>
      <p:sp>
        <p:nvSpPr>
          <p:cNvPr id="11" name="Right Arrow 10"/>
          <p:cNvSpPr/>
          <p:nvPr/>
        </p:nvSpPr>
        <p:spPr>
          <a:xfrm rot="7917755">
            <a:off x="4637053" y="1760623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sig, 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: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48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66635" y="3921953"/>
            <a:ext cx="2619816" cy="6729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Type Mismatch</a:t>
            </a:r>
            <a:endParaRPr lang="en-US" sz="2800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4132118" y="3217005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sig, 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 smtClean="0"/>
          </a:p>
          <a:p>
            <a:r>
              <a:rPr lang="en-US" dirty="0" smtClean="0"/>
              <a:t>We propose polynomial </a:t>
            </a:r>
            <a:r>
              <a:rPr lang="en-US" dirty="0"/>
              <a:t>algorithm that finds the best </a:t>
            </a:r>
            <a:r>
              <a:rPr lang="en-US" dirty="0" smtClean="0"/>
              <a:t>repair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: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49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66635" y="3921953"/>
            <a:ext cx="2619816" cy="6729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Type Mismatch</a:t>
            </a:r>
            <a:endParaRPr lang="en-US" sz="2800" b="1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4132118" y="3217005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15519" y="2550010"/>
            <a:ext cx="5322590" cy="1856953"/>
          </a:xfrm>
          <a:ln cap="sq">
            <a:noFill/>
            <a:round/>
          </a:ln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n</a:t>
            </a:r>
            <a:r>
              <a:rPr lang="en-US" sz="1800" b="1" dirty="0" smtClean="0">
                <a:solidFill>
                  <a:srgbClr val="FF0000"/>
                </a:solidFill>
              </a:rPr>
              <a:t>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b="1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(sig),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(sig))</a:t>
            </a:r>
            <a:endParaRPr lang="en-US" sz="1800" dirty="0"/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</a:t>
            </a:r>
            <a:r>
              <a:rPr lang="en-US" sz="1800" dirty="0"/>
              <a:t>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</a:t>
            </a:r>
            <a:r>
              <a:rPr lang="en-US" sz="1800" dirty="0"/>
              <a:t>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</a:t>
            </a:r>
            <a:r>
              <a:rPr lang="en-US" sz="1800" dirty="0"/>
              <a:t>), </a:t>
            </a:r>
            <a:r>
              <a:rPr lang="en-US" sz="1800" dirty="0" smtClean="0"/>
              <a:t>System.in)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311083" y="2550010"/>
            <a:ext cx="5415149" cy="185695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sig, 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//</a:t>
            </a:r>
            <a:r>
              <a:rPr lang="en-US" sz="2000" b="1" dirty="0">
                <a:solidFill>
                  <a:srgbClr val="FF0000"/>
                </a:solidFill>
              </a:rPr>
              <a:t> 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: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50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49364" y="4196273"/>
            <a:ext cx="3652601" cy="8038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Backbone Expression</a:t>
            </a:r>
            <a:endParaRPr lang="en-US" sz="2800" b="1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3629198" y="3388455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888960" y="2934297"/>
            <a:ext cx="260604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4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</a:t>
            </a:r>
            <a:r>
              <a:rPr lang="en-US" sz="2000" dirty="0" smtClean="0">
                <a:solidFill>
                  <a:schemeClr val="accent1"/>
                </a:solidFill>
              </a:rPr>
              <a:t>signature.txt“</a:t>
            </a: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=  (?)  </a:t>
            </a:r>
            <a:r>
              <a:rPr lang="en-US" sz="2000" b="1" dirty="0" smtClean="0">
                <a:solidFill>
                  <a:srgbClr val="FF0000"/>
                </a:solidFill>
              </a:rPr>
              <a:t>new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 (?) sig,  (?) body)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//</a:t>
            </a:r>
            <a:r>
              <a:rPr lang="en-US" sz="2000" b="1" dirty="0">
                <a:solidFill>
                  <a:srgbClr val="FF0000"/>
                </a:solidFill>
              </a:rPr>
              <a:t> 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SeqInStr</a:t>
            </a:r>
            <a:r>
              <a:rPr lang="en-US" sz="2000" dirty="0"/>
              <a:t>: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SeqInStr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body:String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"email.txt"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sig:String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signature.txt“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inStream:SeqInStr</a:t>
                </a:r>
                <a:r>
                  <a:rPr lang="en-US" sz="2000" dirty="0" smtClean="0"/>
                  <a:t> =  (?)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 smtClean="0"/>
                  <a:t>SeqInStr</a:t>
                </a:r>
                <a:r>
                  <a:rPr lang="en-US" sz="2000" dirty="0" smtClean="0"/>
                  <a:t>((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x.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FileInStr</a:t>
                </a:r>
                <a:r>
                  <a:rPr lang="en-US" sz="2000" dirty="0" smtClean="0"/>
                  <a:t>(x)) sig,  (?) body)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/>
                  <a:t>//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new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89" t="-1405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892040" y="2948940"/>
            <a:ext cx="206883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98214" y="4143456"/>
            <a:ext cx="2262656" cy="7512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Synthesize</a:t>
            </a:r>
            <a:endParaRPr lang="en-US" sz="2800" b="1" dirty="0"/>
          </a:p>
        </p:txBody>
      </p:sp>
      <p:sp>
        <p:nvSpPr>
          <p:cNvPr id="10" name="Right Arrow 9"/>
          <p:cNvSpPr/>
          <p:nvPr/>
        </p:nvSpPr>
        <p:spPr>
          <a:xfrm rot="16200000">
            <a:off x="5446084" y="3388455"/>
            <a:ext cx="892935" cy="23262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body:String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"email.txt"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sig:String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signature.txt“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inStream:SeqInStr</a:t>
                </a:r>
                <a:r>
                  <a:rPr lang="en-US" sz="2000" dirty="0" smtClean="0"/>
                  <a:t> =  (?)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 smtClean="0"/>
                  <a:t>SeqInStr</a:t>
                </a:r>
                <a:r>
                  <a:rPr lang="en-US" sz="2000" dirty="0" smtClean="0"/>
                  <a:t>((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x.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(x</a:t>
                </a:r>
                <a:r>
                  <a:rPr lang="en-US" sz="2000" dirty="0" smtClean="0"/>
                  <a:t>)) sig,  (?) body)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 smtClean="0"/>
                  <a:t>Use </a:t>
                </a:r>
                <a:r>
                  <a:rPr lang="en-US" sz="2000" dirty="0">
                    <a:sym typeface="Symbol" panose="05050102010706020507" pitchFamily="18" charset="2"/>
                  </a:rPr>
                  <a:t>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 to synthesize </a:t>
                </a:r>
                <a:r>
                  <a:rPr lang="en-US" sz="2000" dirty="0" smtClean="0"/>
                  <a:t>function:</a:t>
                </a:r>
              </a:p>
              <a:p>
                <a:pPr algn="ctr"/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 smtClean="0"/>
                  <a:t>x:String.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(x</a:t>
                </a:r>
                <a:r>
                  <a:rPr lang="en-US" sz="2000" dirty="0" smtClean="0"/>
                  <a:t>)) : String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 smtClean="0"/>
                  <a:t>FileInStr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Constraint: Function “body” must contain exactly one variable “x”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/>
                  <a:t>//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new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89" t="-1405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body:String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"email.txt"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sig:String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signature.txt“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inStream:SeqInStr</a:t>
                </a:r>
                <a:r>
                  <a:rPr lang="en-US" sz="2000" dirty="0" smtClean="0"/>
                  <a:t> =  (?)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 smtClean="0"/>
                  <a:t>SeqInStr</a:t>
                </a:r>
                <a:r>
                  <a:rPr lang="en-US" sz="2000" dirty="0" smtClean="0"/>
                  <a:t>(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FileInStr</a:t>
                </a:r>
                <a:r>
                  <a:rPr lang="en-US" sz="2000" dirty="0" smtClean="0"/>
                  <a:t>(sig),  (?) body)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 smtClean="0"/>
                  <a:t>Use </a:t>
                </a:r>
                <a:r>
                  <a:rPr lang="en-US" sz="2000" dirty="0">
                    <a:sym typeface="Symbol" panose="05050102010706020507" pitchFamily="18" charset="2"/>
                  </a:rPr>
                  <a:t> </a:t>
                </a:r>
                <a:r>
                  <a:rPr lang="en-US" sz="2000" dirty="0" smtClean="0">
                    <a:sym typeface="Symbol" panose="05050102010706020507" pitchFamily="18" charset="2"/>
                  </a:rPr>
                  <a:t> to synthesize </a:t>
                </a:r>
                <a:r>
                  <a:rPr lang="en-US" sz="2000" dirty="0" smtClean="0"/>
                  <a:t>function:</a:t>
                </a:r>
              </a:p>
              <a:p>
                <a:pPr algn="ctr"/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 smtClean="0"/>
                  <a:t>x:String.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(x</a:t>
                </a:r>
                <a:r>
                  <a:rPr lang="en-US" sz="2000" dirty="0" smtClean="0"/>
                  <a:t>)) : String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 smtClean="0"/>
                  <a:t>FileInStr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Constraint: Function “body” must contain exactly one variable “x”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/>
                  <a:t>//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new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89" t="-1405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body:String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"email.txt"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sig:String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signature.txt“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inStream:SeqInStr</a:t>
                </a:r>
                <a:r>
                  <a:rPr lang="en-US" sz="2000" dirty="0" smtClean="0"/>
                  <a:t> =  (?) 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 smtClean="0"/>
                  <a:t>SeqInStr</a:t>
                </a:r>
                <a:r>
                  <a:rPr lang="en-US" sz="2000" dirty="0" smtClean="0"/>
                  <a:t>(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FileInStr</a:t>
                </a:r>
                <a:r>
                  <a:rPr lang="en-US" sz="2000" dirty="0" smtClean="0"/>
                  <a:t>(sig),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                                        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x. 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(x))</a:t>
                </a:r>
                <a:r>
                  <a:rPr lang="en-US" sz="2000" dirty="0" smtClean="0"/>
                  <a:t> body)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/>
                  <a:t>//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new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89" t="-1405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364" y="1387737"/>
            <a:ext cx="9451265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=  </a:t>
            </a:r>
            <a:r>
              <a:rPr lang="en-US" sz="2000" dirty="0" smtClean="0">
                <a:solidFill>
                  <a:schemeClr val="tx1"/>
                </a:solidFill>
                <a:ea typeface="Cambria Math" panose="02040503050406030204" pitchFamily="18" charset="0"/>
              </a:rPr>
              <a:t>(?</a:t>
            </a:r>
            <a:r>
              <a:rPr lang="en-US" sz="2000" dirty="0" smtClean="0">
                <a:solidFill>
                  <a:schemeClr val="tx1"/>
                </a:solidFill>
              </a:rPr>
              <a:t>)  </a:t>
            </a:r>
            <a:r>
              <a:rPr lang="en-US" sz="2000" b="1" dirty="0" smtClean="0">
                <a:solidFill>
                  <a:srgbClr val="FF0000"/>
                </a:solidFill>
              </a:rPr>
              <a:t>new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new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(sig), </a:t>
            </a:r>
            <a:r>
              <a:rPr lang="en-US" sz="2000" b="1" dirty="0" smtClean="0">
                <a:solidFill>
                  <a:srgbClr val="FF0000"/>
                </a:solidFill>
              </a:rPr>
              <a:t>new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(body))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//</a:t>
            </a:r>
            <a:r>
              <a:rPr lang="en-US" sz="2000" b="1" dirty="0">
                <a:solidFill>
                  <a:srgbClr val="FF0000"/>
                </a:solidFill>
              </a:rPr>
              <a:t> 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SeqInStr</a:t>
            </a:r>
            <a:r>
              <a:rPr lang="en-US" sz="2000" dirty="0"/>
              <a:t>: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SeqInStr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161364" y="1387737"/>
                <a:ext cx="9451265" cy="47763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body:String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"email.txt"</a:t>
                </a:r>
              </a:p>
              <a:p>
                <a:pPr marL="0" indent="0">
                  <a:buNone/>
                </a:pPr>
                <a:r>
                  <a:rPr lang="en-US" sz="2000" dirty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/>
                  <a:t>sig:String</a:t>
                </a:r>
                <a:r>
                  <a:rPr lang="en-US" sz="2000" dirty="0"/>
                  <a:t> = </a:t>
                </a:r>
                <a:r>
                  <a:rPr lang="en-US" sz="2000" dirty="0">
                    <a:solidFill>
                      <a:schemeClr val="accent1"/>
                    </a:solidFill>
                  </a:rPr>
                  <a:t>"signature.txt</a:t>
                </a:r>
                <a:r>
                  <a:rPr lang="en-US" sz="2000" dirty="0" smtClean="0">
                    <a:solidFill>
                      <a:schemeClr val="accent1"/>
                    </a:solidFill>
                  </a:rPr>
                  <a:t>"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dirty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inStream:SeqInStr</a:t>
                </a:r>
                <a:r>
                  <a:rPr lang="en-US" sz="2000" dirty="0" smtClean="0"/>
                  <a:t> = </a:t>
                </a:r>
                <a:r>
                  <a:rPr lang="en-US" sz="20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x. </a:t>
                </a:r>
                <a:r>
                  <a:rPr lang="en-US" sz="2000" dirty="0">
                    <a:solidFill>
                      <a:schemeClr val="tx1"/>
                    </a:solidFill>
                  </a:rPr>
                  <a:t>x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)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 smtClean="0"/>
                  <a:t>SeqInStr</a:t>
                </a:r>
                <a:r>
                  <a:rPr lang="en-US" sz="2000" dirty="0" smtClean="0"/>
                  <a:t>(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FileInStr</a:t>
                </a:r>
                <a:r>
                  <a:rPr lang="en-US" sz="2000" dirty="0" smtClean="0"/>
                  <a:t>(sig),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FileInStr</a:t>
                </a:r>
                <a:r>
                  <a:rPr lang="en-US" sz="2000" dirty="0" smtClean="0"/>
                  <a:t>(body))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r>
                  <a:rPr lang="en-US" sz="2000" dirty="0"/>
                  <a:t>//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new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: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FileInStr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anose="05050102010706020507" pitchFamily="18" charset="2"/>
                  </a:rPr>
                  <a:t> </a:t>
                </a:r>
                <a:r>
                  <a:rPr lang="en-US" sz="2000" dirty="0" err="1"/>
                  <a:t>SeqInStr</a:t>
                </a: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364" y="1387737"/>
                <a:ext cx="9451265" cy="4776395"/>
              </a:xfrm>
              <a:blipFill rotWithShape="0">
                <a:blip r:embed="rId3"/>
                <a:stretch>
                  <a:fillRect l="-645" t="-1405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364" y="1387737"/>
            <a:ext cx="9451265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new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SeqInStr</a:t>
            </a: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new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(sig), </a:t>
            </a:r>
            <a:r>
              <a:rPr lang="en-US" sz="2000" b="1" dirty="0" smtClean="0">
                <a:solidFill>
                  <a:srgbClr val="FF0000"/>
                </a:solidFill>
              </a:rPr>
              <a:t>new </a:t>
            </a:r>
            <a:r>
              <a:rPr lang="en-US" sz="2000" dirty="0" err="1" smtClean="0"/>
              <a:t>FileInStr</a:t>
            </a:r>
            <a:r>
              <a:rPr lang="en-US" sz="2000" dirty="0" smtClean="0"/>
              <a:t>(body))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//</a:t>
            </a:r>
            <a:r>
              <a:rPr lang="en-US" sz="2000" b="1" dirty="0">
                <a:solidFill>
                  <a:srgbClr val="FF0000"/>
                </a:solidFill>
              </a:rPr>
              <a:t> 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SeqInStr</a:t>
            </a:r>
            <a:r>
              <a:rPr lang="en-US" sz="2000" dirty="0"/>
              <a:t>: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FileInStr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SeqInStr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364" y="1387737"/>
            <a:ext cx="9451265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off:Int</a:t>
            </a:r>
            <a:r>
              <a:rPr lang="en-US" sz="2000" dirty="0" smtClean="0"/>
              <a:t> = 8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len:Int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512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size:Int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1024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en-US" sz="2000" b="1" dirty="0" smtClean="0">
                <a:solidFill>
                  <a:schemeClr val="accent3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/>
              <a:t>b:Array[Byte] </a:t>
            </a:r>
            <a:r>
              <a:rPr lang="en-US" sz="2000" dirty="0"/>
              <a:t>= </a:t>
            </a:r>
            <a:r>
              <a:rPr lang="en-US" sz="2000" dirty="0" err="1" smtClean="0"/>
              <a:t>args</a:t>
            </a:r>
            <a:r>
              <a:rPr lang="en-US" sz="2000" dirty="0" smtClean="0"/>
              <a:t>(0).</a:t>
            </a:r>
            <a:r>
              <a:rPr lang="en-US" sz="2000" dirty="0" err="1" smtClean="0"/>
              <a:t>getBytes</a:t>
            </a:r>
            <a:r>
              <a:rPr lang="en-US" sz="2000" dirty="0" smtClean="0"/>
              <a:t>()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3"/>
              </a:solidFill>
            </a:endParaRPr>
          </a:p>
          <a:p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inStream:ByteArrayInStr</a:t>
            </a:r>
            <a:r>
              <a:rPr lang="en-US" sz="2000" dirty="0" smtClean="0"/>
              <a:t> </a:t>
            </a:r>
            <a:r>
              <a:rPr lang="en-US" sz="2000"/>
              <a:t>= </a:t>
            </a:r>
            <a:r>
              <a:rPr lang="en-US" sz="2000" smtClean="0"/>
              <a:t>b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Array Stream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415519" y="2550010"/>
            <a:ext cx="5322590" cy="1856953"/>
          </a:xfrm>
          <a:ln cap="sq">
            <a:noFill/>
            <a:round/>
          </a:ln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n</a:t>
            </a:r>
            <a:r>
              <a:rPr lang="en-US" sz="1800" b="1" dirty="0" smtClean="0">
                <a:solidFill>
                  <a:srgbClr val="FF0000"/>
                </a:solidFill>
              </a:rPr>
              <a:t>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b="1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(sig),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(sig))</a:t>
            </a:r>
            <a:endParaRPr lang="en-US" sz="1800" dirty="0"/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</a:t>
            </a:r>
            <a:r>
              <a:rPr lang="en-US" sz="1800" dirty="0"/>
              <a:t>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(body), </a:t>
            </a:r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(body</a:t>
            </a:r>
            <a:r>
              <a:rPr lang="en-US" sz="1800" dirty="0"/>
              <a:t>))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new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SeqInStr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FileInStr</a:t>
            </a:r>
            <a:r>
              <a:rPr lang="en-US" sz="1800" dirty="0" smtClean="0"/>
              <a:t>(sig</a:t>
            </a:r>
            <a:r>
              <a:rPr lang="en-US" sz="1800" dirty="0"/>
              <a:t>), </a:t>
            </a:r>
            <a:r>
              <a:rPr lang="en-US" sz="1800" dirty="0" smtClean="0"/>
              <a:t>System.in)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3311084" y="2859435"/>
            <a:ext cx="5415149" cy="344384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11083" y="2550010"/>
            <a:ext cx="5415149" cy="185695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364" y="1387737"/>
            <a:ext cx="9451265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off:Int</a:t>
            </a:r>
            <a:r>
              <a:rPr lang="en-US" sz="2000" dirty="0" smtClean="0"/>
              <a:t> = 8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len:Int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512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size:Int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1024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en-US" sz="2000" b="1" dirty="0" smtClean="0">
                <a:solidFill>
                  <a:schemeClr val="accent3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/>
              <a:t>b:Array[Byte] </a:t>
            </a:r>
            <a:r>
              <a:rPr lang="en-US" sz="2000" dirty="0"/>
              <a:t>= </a:t>
            </a:r>
            <a:r>
              <a:rPr lang="en-US" sz="2000" dirty="0" err="1" smtClean="0"/>
              <a:t>args</a:t>
            </a:r>
            <a:r>
              <a:rPr lang="en-US" sz="2000" dirty="0" smtClean="0"/>
              <a:t>(0).</a:t>
            </a:r>
            <a:r>
              <a:rPr lang="en-US" sz="2000" dirty="0" err="1" smtClean="0"/>
              <a:t>getBytes</a:t>
            </a:r>
            <a:r>
              <a:rPr lang="en-US" sz="2000" dirty="0" smtClean="0"/>
              <a:t>()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3"/>
              </a:solidFill>
            </a:endParaRPr>
          </a:p>
          <a:p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inStream:ByteArrayInStr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(?) b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Array Stream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161364" y="1387737"/>
                <a:ext cx="9451265" cy="477639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FF0000"/>
                    </a:solidFill>
                  </a:rPr>
                  <a:t>def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/>
                  <a:t>main(</a:t>
                </a:r>
                <a:r>
                  <a:rPr lang="en-US" sz="2000" dirty="0" err="1"/>
                  <a:t>args:Array</a:t>
                </a:r>
                <a:r>
                  <a:rPr lang="en-US" sz="2000" dirty="0"/>
                  <a:t>[String]) = </a:t>
                </a:r>
                <a:r>
                  <a:rPr lang="en-US" sz="2000" dirty="0" smtClean="0"/>
                  <a:t>{</a:t>
                </a:r>
              </a:p>
              <a:p>
                <a:r>
                  <a:rPr lang="en-US" sz="2000" dirty="0" smtClean="0"/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off:Int</a:t>
                </a:r>
                <a:r>
                  <a:rPr lang="en-US" sz="2000" dirty="0" smtClean="0"/>
                  <a:t> = 8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len:Int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</a:t>
                </a:r>
                <a:r>
                  <a:rPr lang="en-US" sz="2000" dirty="0" smtClean="0"/>
                  <a:t>512</a:t>
                </a:r>
                <a:endParaRPr lang="en-US" sz="2000" dirty="0">
                  <a:solidFill>
                    <a:schemeClr val="accent1"/>
                  </a:solidFill>
                </a:endParaRPr>
              </a:p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size:Int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</a:t>
                </a:r>
                <a:r>
                  <a:rPr lang="en-US" sz="2000" dirty="0" smtClean="0"/>
                  <a:t>1024</a:t>
                </a:r>
                <a:endParaRPr lang="en-US" sz="2000" dirty="0">
                  <a:solidFill>
                    <a:schemeClr val="accent3"/>
                  </a:solidFill>
                </a:endParaRPr>
              </a:p>
              <a:p>
                <a:r>
                  <a:rPr lang="en-US" sz="2000" b="1" dirty="0" smtClean="0">
                    <a:solidFill>
                      <a:schemeClr val="accent3"/>
                    </a:solidFill>
                  </a:rPr>
                  <a:t> 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smtClean="0"/>
                  <a:t>b:Array[Byte] </a:t>
                </a:r>
                <a:r>
                  <a:rPr lang="en-US" sz="2000" dirty="0"/>
                  <a:t>= </a:t>
                </a:r>
                <a:r>
                  <a:rPr lang="en-US" sz="2000" dirty="0" err="1" smtClean="0"/>
                  <a:t>args</a:t>
                </a:r>
                <a:r>
                  <a:rPr lang="en-US" sz="2000" dirty="0" smtClean="0"/>
                  <a:t>(0).</a:t>
                </a:r>
                <a:r>
                  <a:rPr lang="en-US" sz="2000" dirty="0" err="1" smtClean="0"/>
                  <a:t>getBytes</a:t>
                </a:r>
                <a:r>
                  <a:rPr lang="en-US" sz="2000" dirty="0" smtClean="0"/>
                  <a:t>()</a:t>
                </a:r>
                <a:endParaRPr lang="en-US" sz="2000" dirty="0">
                  <a:solidFill>
                    <a:schemeClr val="accent3"/>
                  </a:solidFill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accent3"/>
                  </a:solidFill>
                </a:endParaRPr>
              </a:p>
              <a:p>
                <a:r>
                  <a:rPr lang="en-US" sz="2000" dirty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 </a:t>
                </a:r>
                <a:r>
                  <a:rPr lang="en-US" sz="2000" b="1" dirty="0" err="1" smtClean="0">
                    <a:solidFill>
                      <a:srgbClr val="FF0000"/>
                    </a:solidFill>
                  </a:rPr>
                  <a:t>var</a:t>
                </a:r>
                <a:r>
                  <a:rPr lang="en-US" sz="2000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en-US" sz="2000" dirty="0" err="1" smtClean="0"/>
                  <a:t>inStream:ByteArrayInStr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x. </a:t>
                </a:r>
                <a:r>
                  <a:rPr lang="en-US" sz="2000" b="1" dirty="0" smtClean="0">
                    <a:solidFill>
                      <a:srgbClr val="FF0000"/>
                    </a:solidFill>
                  </a:rPr>
                  <a:t>new </a:t>
                </a:r>
                <a:r>
                  <a:rPr lang="en-US" sz="2000" dirty="0" err="1" smtClean="0"/>
                  <a:t>ByteArrayInStr</a:t>
                </a:r>
                <a:r>
                  <a:rPr lang="en-US" sz="2000" dirty="0" smtClean="0"/>
                  <a:t>(x, off, </a:t>
                </a:r>
                <a:r>
                  <a:rPr lang="en-US" sz="2000" dirty="0" err="1" smtClean="0"/>
                  <a:t>len</a:t>
                </a:r>
                <a:r>
                  <a:rPr lang="en-US" sz="2000" dirty="0" smtClean="0"/>
                  <a:t>)) b</a:t>
                </a:r>
                <a:endParaRPr lang="en-US" sz="2000" dirty="0">
                  <a:solidFill>
                    <a:schemeClr val="accent3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  …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364" y="1387737"/>
                <a:ext cx="9451265" cy="4776395"/>
              </a:xfrm>
              <a:blipFill rotWithShape="0">
                <a:blip r:embed="rId3"/>
                <a:stretch>
                  <a:fillRect l="-645" t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Array Stream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1364" y="1387737"/>
            <a:ext cx="9451265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off:Int</a:t>
            </a:r>
            <a:r>
              <a:rPr lang="en-US" sz="2000" dirty="0" smtClean="0"/>
              <a:t> = 8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len:Int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512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size:Int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1024</a:t>
            </a:r>
            <a:endParaRPr lang="en-US" sz="2000" dirty="0">
              <a:solidFill>
                <a:schemeClr val="accent3"/>
              </a:solidFill>
            </a:endParaRPr>
          </a:p>
          <a:p>
            <a:r>
              <a:rPr lang="en-US" sz="2000" b="1" dirty="0" smtClean="0">
                <a:solidFill>
                  <a:schemeClr val="accent3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smtClean="0"/>
              <a:t>b:Array[Byte] </a:t>
            </a:r>
            <a:r>
              <a:rPr lang="en-US" sz="2000" dirty="0"/>
              <a:t>= </a:t>
            </a:r>
            <a:r>
              <a:rPr lang="en-US" sz="2000" dirty="0" err="1" smtClean="0"/>
              <a:t>args</a:t>
            </a:r>
            <a:r>
              <a:rPr lang="en-US" sz="2000" dirty="0" smtClean="0"/>
              <a:t>(0).</a:t>
            </a:r>
            <a:r>
              <a:rPr lang="en-US" sz="2000" dirty="0" err="1" smtClean="0"/>
              <a:t>getBytes</a:t>
            </a:r>
            <a:r>
              <a:rPr lang="en-US" sz="2000" dirty="0" smtClean="0"/>
              <a:t>()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accent3"/>
              </a:solidFill>
            </a:endParaRPr>
          </a:p>
          <a:p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inStream:ByteArrayInStr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 smtClean="0">
                <a:solidFill>
                  <a:srgbClr val="FF0000"/>
                </a:solidFill>
              </a:rPr>
              <a:t>new </a:t>
            </a:r>
            <a:r>
              <a:rPr lang="en-US" sz="2000" dirty="0" err="1" smtClean="0"/>
              <a:t>ByteArrayInStr</a:t>
            </a:r>
            <a:r>
              <a:rPr lang="en-US" sz="2000" dirty="0" smtClean="0"/>
              <a:t>(b, off, </a:t>
            </a:r>
            <a:r>
              <a:rPr lang="en-US" sz="2000" dirty="0" err="1" smtClean="0"/>
              <a:t>len</a:t>
            </a:r>
            <a:r>
              <a:rPr lang="en-US" sz="2000" dirty="0" smtClean="0"/>
              <a:t>)</a:t>
            </a:r>
            <a:endParaRPr lang="en-U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Array Stream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Completion = Type Inhabitation</a:t>
            </a:r>
          </a:p>
          <a:p>
            <a:r>
              <a:rPr lang="en-US" dirty="0" err="1"/>
              <a:t>InSynth</a:t>
            </a:r>
            <a:r>
              <a:rPr lang="en-US" dirty="0"/>
              <a:t>: Interactive Synthesis of Code </a:t>
            </a:r>
            <a:r>
              <a:rPr lang="en-US" dirty="0" smtClean="0"/>
              <a:t>Snippets</a:t>
            </a:r>
          </a:p>
          <a:p>
            <a:r>
              <a:rPr lang="en-US" dirty="0" smtClean="0"/>
              <a:t>Eclipse plugin (</a:t>
            </a:r>
            <a:r>
              <a:rPr lang="en-US" dirty="0"/>
              <a:t>p</a:t>
            </a:r>
            <a:r>
              <a:rPr lang="en-US" dirty="0" smtClean="0"/>
              <a:t>art of </a:t>
            </a:r>
            <a:r>
              <a:rPr lang="en-US" dirty="0" err="1" smtClean="0"/>
              <a:t>Scala</a:t>
            </a:r>
            <a:r>
              <a:rPr lang="en-US" dirty="0" smtClean="0"/>
              <a:t> IDE </a:t>
            </a:r>
            <a:r>
              <a:rPr lang="en-US" dirty="0" err="1" smtClean="0"/>
              <a:t>EcoSystem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Website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3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3"/>
                </a:solidFill>
                <a:hlinkClick r:id="rId2"/>
              </a:rPr>
              <a:t>lara.epfl.ch/w/insynth</a:t>
            </a:r>
            <a:endParaRPr lang="en-US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/>
              <a:t>Repairing Code:</a:t>
            </a:r>
          </a:p>
          <a:p>
            <a:pPr lvl="1"/>
            <a:r>
              <a:rPr lang="en-US" dirty="0" smtClean="0"/>
              <a:t>Polynomial Algorithm the finds the best solution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83783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SeqInStr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FileInStr</a:t>
            </a:r>
            <a:r>
              <a:rPr lang="en-US" sz="2000" dirty="0"/>
              <a:t>(sig),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FileInStr</a:t>
            </a:r>
            <a:r>
              <a:rPr lang="en-US" sz="2000" dirty="0"/>
              <a:t>(body</a:t>
            </a:r>
            <a:r>
              <a:rPr lang="en-US" sz="2000" dirty="0" smtClean="0"/>
              <a:t>))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/>
              <a:t>main(</a:t>
            </a:r>
            <a:r>
              <a:rPr lang="en-US" sz="2000" dirty="0" err="1"/>
              <a:t>args:Array</a:t>
            </a:r>
            <a:r>
              <a:rPr lang="en-US" sz="2000" dirty="0"/>
              <a:t>[String]) =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body:String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"email.txt"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/>
              <a:t>sig:String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1"/>
                </a:solidFill>
              </a:rPr>
              <a:t>"signature.txt</a:t>
            </a:r>
            <a:r>
              <a:rPr lang="en-US" sz="2000" dirty="0" smtClean="0">
                <a:solidFill>
                  <a:schemeClr val="accent1"/>
                </a:solidFill>
              </a:rPr>
              <a:t>"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/>
              <a:t>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var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/>
              <a:t>inStream:SeqInStr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SeqInStr</a:t>
            </a:r>
            <a:r>
              <a:rPr lang="en-US" sz="2000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FileInStr</a:t>
            </a:r>
            <a:r>
              <a:rPr lang="en-US" sz="2000" dirty="0"/>
              <a:t>(sig), </a:t>
            </a:r>
            <a:r>
              <a:rPr lang="en-US" sz="2000" b="1" dirty="0">
                <a:solidFill>
                  <a:srgbClr val="FF0000"/>
                </a:solidFill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FileInStr</a:t>
            </a:r>
            <a:r>
              <a:rPr lang="en-US" sz="2000" dirty="0"/>
              <a:t>(body</a:t>
            </a:r>
            <a:r>
              <a:rPr lang="en-US" sz="2000" dirty="0" smtClean="0"/>
              <a:t>))</a:t>
            </a:r>
          </a:p>
          <a:p>
            <a:pPr marL="0" indent="0">
              <a:buNone/>
            </a:pPr>
            <a:r>
              <a:rPr lang="en-US" sz="2000" dirty="0" smtClean="0"/>
              <a:t>     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of Streams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45441" y="3814034"/>
            <a:ext cx="4474633" cy="14941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Imported over 3300 declarations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Executed in less than </a:t>
            </a:r>
            <a:r>
              <a:rPr lang="en-US" sz="2400" dirty="0" smtClean="0"/>
              <a:t>250ms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387737"/>
            <a:ext cx="8842786" cy="4776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def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filter(p</a:t>
            </a:r>
            <a:r>
              <a:rPr lang="en-US" sz="2000" dirty="0"/>
              <a:t>: Tree =&gt; Boolean): List[Tree] = </a:t>
            </a:r>
            <a:r>
              <a:rPr lang="en-US" sz="2000" dirty="0" smtClean="0"/>
              <a:t>{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val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ft:FilterTreeTraverser</a:t>
            </a:r>
            <a:r>
              <a:rPr lang="en-US" sz="2000" dirty="0" smtClean="0"/>
              <a:t> </a:t>
            </a:r>
            <a:r>
              <a:rPr lang="en-US" sz="2000" dirty="0"/>
              <a:t>=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ft.traverse</a:t>
            </a:r>
            <a:r>
              <a:rPr lang="en-US" sz="2000" dirty="0" smtClean="0"/>
              <a:t>(tree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ft.hits.toList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TreeFilter</a:t>
            </a:r>
            <a:r>
              <a:rPr lang="en-US" dirty="0" smtClean="0"/>
              <a:t> (HOF)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8FC0-03C9-4616-A44E-1A7A871497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9127</TotalTime>
  <Words>5060</Words>
  <Application>Microsoft Office PowerPoint</Application>
  <PresentationFormat>On-screen Show (4:3)</PresentationFormat>
  <Paragraphs>919</Paragraphs>
  <Slides>64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Arial</vt:lpstr>
      <vt:lpstr>Calibri</vt:lpstr>
      <vt:lpstr>Calibri Light</vt:lpstr>
      <vt:lpstr>Cambria Math</vt:lpstr>
      <vt:lpstr>Constantia</vt:lpstr>
      <vt:lpstr>Symbol</vt:lpstr>
      <vt:lpstr>Office Theme</vt:lpstr>
      <vt:lpstr>Synthesizing and Repairing Expressions using Types and Weights</vt:lpstr>
      <vt:lpstr>Motivation</vt:lpstr>
      <vt:lpstr>Our Solution</vt:lpstr>
      <vt:lpstr>Sequence of Streams</vt:lpstr>
      <vt:lpstr>Sequence of Streams</vt:lpstr>
      <vt:lpstr>Sequence of Streams</vt:lpstr>
      <vt:lpstr>Sequence of Streams</vt:lpstr>
      <vt:lpstr>Sequence of Streams</vt:lpstr>
      <vt:lpstr>TreeFilter (HOF)</vt:lpstr>
      <vt:lpstr>TreeFilter (HOF)</vt:lpstr>
      <vt:lpstr>TreeFilter (HOF)</vt:lpstr>
      <vt:lpstr>TreeFilter (HOF)</vt:lpstr>
      <vt:lpstr>TreeFilter (HOF)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Simply Typed Lambda Calculus</vt:lpstr>
      <vt:lpstr>Simply Typed Lambda Calculus</vt:lpstr>
      <vt:lpstr>Simply Typed Lambda Calculus</vt:lpstr>
      <vt:lpstr>Simply Typed Lambda Calculus</vt:lpstr>
      <vt:lpstr>Simply Typed Lambda Calculus</vt:lpstr>
      <vt:lpstr>Simply Typed Lambda Calculus</vt:lpstr>
      <vt:lpstr>Simply Typed Lambda Calculus</vt:lpstr>
      <vt:lpstr>Long Normal Form</vt:lpstr>
      <vt:lpstr>Comparison between LNF and classic APP</vt:lpstr>
      <vt:lpstr>Comparison between LNF and classic APP</vt:lpstr>
      <vt:lpstr>Comparison between LNF and classic APP</vt:lpstr>
      <vt:lpstr>Long Normal Form</vt:lpstr>
      <vt:lpstr>Long Normal Form</vt:lpstr>
      <vt:lpstr>Long Normal Form</vt:lpstr>
      <vt:lpstr>Long Normal Form</vt:lpstr>
      <vt:lpstr>Long Normal Form</vt:lpstr>
      <vt:lpstr>Long Normal Form</vt:lpstr>
      <vt:lpstr>Long Normal Form</vt:lpstr>
      <vt:lpstr>Algorithm</vt:lpstr>
      <vt:lpstr>Weights and Corpus</vt:lpstr>
      <vt:lpstr>Algorithm with Weights</vt:lpstr>
      <vt:lpstr>Algorithm with Weights</vt:lpstr>
      <vt:lpstr>Algorithm with Weights</vt:lpstr>
      <vt:lpstr>Benchmarks</vt:lpstr>
      <vt:lpstr>Results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Sequence of Streams</vt:lpstr>
      <vt:lpstr>Byte Array Stream</vt:lpstr>
      <vt:lpstr>Byte Array Stream</vt:lpstr>
      <vt:lpstr>Byte Array Stream</vt:lpstr>
      <vt:lpstr>Byte Array Stream</vt:lpstr>
      <vt:lpstr>Conclusion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gvero</dc:creator>
  <cp:lastModifiedBy>gvero</cp:lastModifiedBy>
  <cp:revision>585</cp:revision>
  <dcterms:created xsi:type="dcterms:W3CDTF">2013-05-28T12:23:52Z</dcterms:created>
  <dcterms:modified xsi:type="dcterms:W3CDTF">2013-10-19T07:29:53Z</dcterms:modified>
</cp:coreProperties>
</file>