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0" r:id="rId9"/>
    <p:sldId id="293" r:id="rId10"/>
    <p:sldId id="294" r:id="rId11"/>
    <p:sldId id="261" r:id="rId12"/>
    <p:sldId id="265" r:id="rId13"/>
    <p:sldId id="274" r:id="rId14"/>
    <p:sldId id="271" r:id="rId15"/>
    <p:sldId id="272" r:id="rId16"/>
    <p:sldId id="273" r:id="rId17"/>
    <p:sldId id="281" r:id="rId18"/>
    <p:sldId id="268" r:id="rId19"/>
    <p:sldId id="275" r:id="rId20"/>
    <p:sldId id="276" r:id="rId21"/>
    <p:sldId id="269" r:id="rId22"/>
    <p:sldId id="270" r:id="rId23"/>
    <p:sldId id="277" r:id="rId24"/>
    <p:sldId id="278" r:id="rId25"/>
    <p:sldId id="283" r:id="rId26"/>
    <p:sldId id="285" r:id="rId27"/>
    <p:sldId id="286" r:id="rId28"/>
    <p:sldId id="279" r:id="rId29"/>
    <p:sldId id="287" r:id="rId30"/>
    <p:sldId id="289" r:id="rId31"/>
    <p:sldId id="290" r:id="rId32"/>
    <p:sldId id="291" r:id="rId33"/>
    <p:sldId id="292" r:id="rId34"/>
    <p:sldId id="280" r:id="rId35"/>
    <p:sldId id="28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7338" autoAdjust="0"/>
  </p:normalViewPr>
  <p:slideViewPr>
    <p:cSldViewPr>
      <p:cViewPr varScale="1">
        <p:scale>
          <a:sx n="55" d="100"/>
          <a:sy n="55" d="100"/>
        </p:scale>
        <p:origin x="-8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Functionality Covered</c:v>
                </c:pt>
              </c:strCache>
            </c:strRef>
          </c:tx>
          <c:explosion val="25"/>
          <c:cat>
            <c:strRef>
              <c:f>Sheet1!$A$2:$A$3</c:f>
              <c:strCache>
                <c:ptCount val="2"/>
                <c:pt idx="0">
                  <c:v>Covered</c:v>
                </c:pt>
                <c:pt idx="1">
                  <c:v>Not Covered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</c:v>
                </c:pt>
                <c:pt idx="1">
                  <c:v>4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lang="en-GB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Functionality Covered</c:v>
                </c:pt>
              </c:strCache>
            </c:strRef>
          </c:tx>
          <c:explosion val="25"/>
          <c:cat>
            <c:strRef>
              <c:f>Sheet1!$A$2:$A$3</c:f>
              <c:strCache>
                <c:ptCount val="2"/>
                <c:pt idx="0">
                  <c:v>Covered</c:v>
                </c:pt>
                <c:pt idx="1">
                  <c:v>Not Covered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150</c:v>
                </c:pt>
                <c:pt idx="1">
                  <c:v>54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lang="en-GB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/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Bridge Setup (manual)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Manual</c:v>
                </c:pt>
                <c:pt idx="1">
                  <c:v>Automatic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Cucumber Specifications (manual)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Sheet1!$A$2:$A$3</c:f>
              <c:strCache>
                <c:ptCount val="2"/>
                <c:pt idx="0">
                  <c:v>Manual</c:v>
                </c:pt>
                <c:pt idx="1">
                  <c:v>Automatic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Test Case Generation (manual)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Manual</c:v>
                </c:pt>
                <c:pt idx="1">
                  <c:v>Automatic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3.5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Test Case Generation (automatic)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strRef>
              <c:f>Sheet1!$A$2:$A$3</c:f>
              <c:strCache>
                <c:ptCount val="2"/>
                <c:pt idx="0">
                  <c:v>Manual</c:v>
                </c:pt>
                <c:pt idx="1">
                  <c:v>Automatic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0.1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Test Case Execution (manual)</c:v>
                </c:pt>
              </c:strCache>
            </c:strRef>
          </c:tx>
          <c:spPr>
            <a:solidFill>
              <a:schemeClr val="accent4"/>
            </a:solidFill>
          </c:spPr>
          <c:cat>
            <c:strRef>
              <c:f>Sheet1!$A$2:$A$3</c:f>
              <c:strCache>
                <c:ptCount val="2"/>
                <c:pt idx="0">
                  <c:v>Manual</c:v>
                </c:pt>
                <c:pt idx="1">
                  <c:v>Automatic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Test Case Execution (automatic)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cat>
            <c:strRef>
              <c:f>Sheet1!$A$2:$A$3</c:f>
              <c:strCache>
                <c:ptCount val="2"/>
                <c:pt idx="0">
                  <c:v>Manual</c:v>
                </c:pt>
                <c:pt idx="1">
                  <c:v>Automatic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overlap val="100"/>
        <c:axId val="49557888"/>
        <c:axId val="49559424"/>
      </c:barChart>
      <c:catAx>
        <c:axId val="49557888"/>
        <c:scaling>
          <c:orientation val="minMax"/>
        </c:scaling>
        <c:axPos val="l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49559424"/>
        <c:crosses val="autoZero"/>
        <c:auto val="1"/>
        <c:lblAlgn val="ctr"/>
        <c:lblOffset val="100"/>
      </c:catAx>
      <c:valAx>
        <c:axId val="4955942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495578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710613379209962"/>
          <c:y val="0.16882970541296963"/>
          <c:w val="0.3028938662079006"/>
          <c:h val="0.83117029458703051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/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Bridge Setup (manual)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Manual</c:v>
                </c:pt>
                <c:pt idx="1">
                  <c:v>Automatic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Cucumber Specifications (manual)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Sheet1!$A$2:$A$3</c:f>
              <c:strCache>
                <c:ptCount val="2"/>
                <c:pt idx="0">
                  <c:v>Manual</c:v>
                </c:pt>
                <c:pt idx="1">
                  <c:v>Automatic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Test Case Generation (manual)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Manual</c:v>
                </c:pt>
                <c:pt idx="1">
                  <c:v>Automatic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3.5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Test Case Generation (automatic)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strRef>
              <c:f>Sheet1!$A$2:$A$3</c:f>
              <c:strCache>
                <c:ptCount val="2"/>
                <c:pt idx="0">
                  <c:v>Manual</c:v>
                </c:pt>
                <c:pt idx="1">
                  <c:v>Automatic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0.1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Test Case Execution (manual)</c:v>
                </c:pt>
              </c:strCache>
            </c:strRef>
          </c:tx>
          <c:spPr>
            <a:solidFill>
              <a:schemeClr val="accent4"/>
            </a:solidFill>
          </c:spPr>
          <c:cat>
            <c:strRef>
              <c:f>Sheet1!$A$2:$A$3</c:f>
              <c:strCache>
                <c:ptCount val="2"/>
                <c:pt idx="0">
                  <c:v>Manual</c:v>
                </c:pt>
                <c:pt idx="1">
                  <c:v>Automatic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Test Case Execution (automatic)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cat>
            <c:strRef>
              <c:f>Sheet1!$A$2:$A$3</c:f>
              <c:strCache>
                <c:ptCount val="2"/>
                <c:pt idx="0">
                  <c:v>Manual</c:v>
                </c:pt>
                <c:pt idx="1">
                  <c:v>Automatic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overlap val="100"/>
        <c:axId val="49608192"/>
        <c:axId val="49609728"/>
      </c:barChart>
      <c:catAx>
        <c:axId val="49608192"/>
        <c:scaling>
          <c:orientation val="minMax"/>
        </c:scaling>
        <c:axPos val="l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49609728"/>
        <c:crosses val="autoZero"/>
        <c:auto val="1"/>
        <c:lblAlgn val="ctr"/>
        <c:lblOffset val="100"/>
      </c:catAx>
      <c:valAx>
        <c:axId val="4960972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49608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710613379209951"/>
          <c:y val="0.16882970541296963"/>
          <c:w val="0.30289386620790071"/>
          <c:h val="0.83117029458703062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69D933-2D50-4785-BEE4-D655B2899092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1E68D7D7-3E06-47C4-804F-4A655A483656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r>
            <a:rPr lang="en-GB" dirty="0" smtClean="0"/>
            <a:t>Cucumber</a:t>
          </a:r>
          <a:endParaRPr lang="en-GB" dirty="0"/>
        </a:p>
      </dgm:t>
    </dgm:pt>
    <dgm:pt modelId="{9D7E7E28-A5DC-4CB6-91B9-CF4B8B7F422F}" type="parTrans" cxnId="{FCB4E84E-AA65-45FD-BAF6-4368624DB39A}">
      <dgm:prSet/>
      <dgm:spPr/>
      <dgm:t>
        <a:bodyPr/>
        <a:lstStyle/>
        <a:p>
          <a:endParaRPr lang="en-GB"/>
        </a:p>
      </dgm:t>
    </dgm:pt>
    <dgm:pt modelId="{C2F76F4A-68D8-4E45-8152-C25990409B42}" type="sibTrans" cxnId="{FCB4E84E-AA65-45FD-BAF6-4368624DB39A}">
      <dgm:prSet/>
      <dgm:spPr/>
      <dgm:t>
        <a:bodyPr/>
        <a:lstStyle/>
        <a:p>
          <a:endParaRPr lang="en-GB"/>
        </a:p>
      </dgm:t>
    </dgm:pt>
    <dgm:pt modelId="{CFFD920D-9690-458E-97D5-AC0F9BA9A787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r>
            <a:rPr lang="en-GB" dirty="0" err="1" smtClean="0"/>
            <a:t>QuickCheck</a:t>
          </a:r>
          <a:r>
            <a:rPr lang="en-GB" dirty="0" smtClean="0"/>
            <a:t> </a:t>
          </a:r>
        </a:p>
        <a:p>
          <a:r>
            <a:rPr lang="en-GB" dirty="0" smtClean="0"/>
            <a:t>Model</a:t>
          </a:r>
          <a:endParaRPr lang="en-GB" dirty="0"/>
        </a:p>
      </dgm:t>
    </dgm:pt>
    <dgm:pt modelId="{722150F0-4C26-44F8-B2FE-9D28F4F9633C}" type="parTrans" cxnId="{5C371FDC-8940-41CB-A592-364658750833}">
      <dgm:prSet/>
      <dgm:spPr/>
      <dgm:t>
        <a:bodyPr/>
        <a:lstStyle/>
        <a:p>
          <a:endParaRPr lang="en-GB"/>
        </a:p>
      </dgm:t>
    </dgm:pt>
    <dgm:pt modelId="{D834EFB3-E2CE-4A83-A977-A8F29D75A0C0}" type="sibTrans" cxnId="{5C371FDC-8940-41CB-A592-364658750833}">
      <dgm:prSet/>
      <dgm:spPr/>
      <dgm:t>
        <a:bodyPr/>
        <a:lstStyle/>
        <a:p>
          <a:endParaRPr lang="en-GB"/>
        </a:p>
      </dgm:t>
    </dgm:pt>
    <dgm:pt modelId="{B96F6581-C1EE-4565-BB5C-95966DDFC84F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r>
            <a:rPr lang="en-GB" dirty="0" smtClean="0"/>
            <a:t>Bridge</a:t>
          </a:r>
          <a:endParaRPr lang="en-GB" dirty="0"/>
        </a:p>
      </dgm:t>
    </dgm:pt>
    <dgm:pt modelId="{92B63F4A-F696-4867-A609-01A3159F47DE}" type="parTrans" cxnId="{F161AC14-E268-4F9A-904E-E0E906B48B16}">
      <dgm:prSet/>
      <dgm:spPr/>
      <dgm:t>
        <a:bodyPr/>
        <a:lstStyle/>
        <a:p>
          <a:endParaRPr lang="en-GB"/>
        </a:p>
      </dgm:t>
    </dgm:pt>
    <dgm:pt modelId="{2ADC0A95-1CC2-41A5-BEFF-1CBD09B00E5F}" type="sibTrans" cxnId="{F161AC14-E268-4F9A-904E-E0E906B48B16}">
      <dgm:prSet/>
      <dgm:spPr/>
      <dgm:t>
        <a:bodyPr/>
        <a:lstStyle/>
        <a:p>
          <a:endParaRPr lang="en-GB"/>
        </a:p>
      </dgm:t>
    </dgm:pt>
    <dgm:pt modelId="{ADE9C977-AC6B-46B1-888A-323921C35303}">
      <dgm:prSet phldrT="[Text]"/>
      <dgm:spPr/>
      <dgm:t>
        <a:bodyPr/>
        <a:lstStyle/>
        <a:p>
          <a:r>
            <a:rPr lang="en-GB" dirty="0" smtClean="0"/>
            <a:t>System</a:t>
          </a:r>
          <a:endParaRPr lang="en-GB" dirty="0"/>
        </a:p>
      </dgm:t>
    </dgm:pt>
    <dgm:pt modelId="{7D3D31B0-F417-429F-B2B5-61F9A6E4B1DC}" type="parTrans" cxnId="{65B6897D-A9BD-46C7-A101-369D5B8D60B0}">
      <dgm:prSet/>
      <dgm:spPr/>
      <dgm:t>
        <a:bodyPr/>
        <a:lstStyle/>
        <a:p>
          <a:endParaRPr lang="en-GB"/>
        </a:p>
      </dgm:t>
    </dgm:pt>
    <dgm:pt modelId="{0711A55A-BD66-46CC-95C8-08C22BFAD141}" type="sibTrans" cxnId="{65B6897D-A9BD-46C7-A101-369D5B8D60B0}">
      <dgm:prSet/>
      <dgm:spPr/>
      <dgm:t>
        <a:bodyPr/>
        <a:lstStyle/>
        <a:p>
          <a:endParaRPr lang="en-GB"/>
        </a:p>
      </dgm:t>
    </dgm:pt>
    <dgm:pt modelId="{B14DE827-0785-4F10-A213-6F564636C941}" type="pres">
      <dgm:prSet presAssocID="{4969D933-2D50-4785-BEE4-D655B2899092}" presName="CompostProcess" presStyleCnt="0">
        <dgm:presLayoutVars>
          <dgm:dir/>
          <dgm:resizeHandles val="exact"/>
        </dgm:presLayoutVars>
      </dgm:prSet>
      <dgm:spPr/>
    </dgm:pt>
    <dgm:pt modelId="{41F240D5-E684-4260-94FF-452822AFAA00}" type="pres">
      <dgm:prSet presAssocID="{4969D933-2D50-4785-BEE4-D655B2899092}" presName="arrow" presStyleLbl="bgShp" presStyleIdx="0" presStyleCnt="1"/>
      <dgm:spPr/>
    </dgm:pt>
    <dgm:pt modelId="{C74F6AFE-418B-4950-A32D-C91714C40BB8}" type="pres">
      <dgm:prSet presAssocID="{4969D933-2D50-4785-BEE4-D655B2899092}" presName="linearProcess" presStyleCnt="0"/>
      <dgm:spPr/>
    </dgm:pt>
    <dgm:pt modelId="{850E689C-0B5D-4615-9E35-16F3834F5030}" type="pres">
      <dgm:prSet presAssocID="{1E68D7D7-3E06-47C4-804F-4A655A48365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4661A7-2742-45C5-9062-1DDE131DE88E}" type="pres">
      <dgm:prSet presAssocID="{C2F76F4A-68D8-4E45-8152-C25990409B42}" presName="sibTrans" presStyleCnt="0"/>
      <dgm:spPr/>
    </dgm:pt>
    <dgm:pt modelId="{94E79AA2-66DD-4CFA-8D42-8B6B53CF33F3}" type="pres">
      <dgm:prSet presAssocID="{CFFD920D-9690-458E-97D5-AC0F9BA9A78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9537DD-430C-4497-85B5-CDAAA8303438}" type="pres">
      <dgm:prSet presAssocID="{D834EFB3-E2CE-4A83-A977-A8F29D75A0C0}" presName="sibTrans" presStyleCnt="0"/>
      <dgm:spPr/>
    </dgm:pt>
    <dgm:pt modelId="{3118B332-8D12-4A21-B15C-D1593201FE95}" type="pres">
      <dgm:prSet presAssocID="{B96F6581-C1EE-4565-BB5C-95966DDFC84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96CF9A-BAC6-4FA0-9B1B-4EC8D4C7B9A6}" type="pres">
      <dgm:prSet presAssocID="{2ADC0A95-1CC2-41A5-BEFF-1CBD09B00E5F}" presName="sibTrans" presStyleCnt="0"/>
      <dgm:spPr/>
    </dgm:pt>
    <dgm:pt modelId="{99B191B7-0EE3-41AB-947B-BF6702CF400E}" type="pres">
      <dgm:prSet presAssocID="{ADE9C977-AC6B-46B1-888A-323921C3530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5B6897D-A9BD-46C7-A101-369D5B8D60B0}" srcId="{4969D933-2D50-4785-BEE4-D655B2899092}" destId="{ADE9C977-AC6B-46B1-888A-323921C35303}" srcOrd="3" destOrd="0" parTransId="{7D3D31B0-F417-429F-B2B5-61F9A6E4B1DC}" sibTransId="{0711A55A-BD66-46CC-95C8-08C22BFAD141}"/>
    <dgm:cxn modelId="{5C371FDC-8940-41CB-A592-364658750833}" srcId="{4969D933-2D50-4785-BEE4-D655B2899092}" destId="{CFFD920D-9690-458E-97D5-AC0F9BA9A787}" srcOrd="1" destOrd="0" parTransId="{722150F0-4C26-44F8-B2FE-9D28F4F9633C}" sibTransId="{D834EFB3-E2CE-4A83-A977-A8F29D75A0C0}"/>
    <dgm:cxn modelId="{F161AC14-E268-4F9A-904E-E0E906B48B16}" srcId="{4969D933-2D50-4785-BEE4-D655B2899092}" destId="{B96F6581-C1EE-4565-BB5C-95966DDFC84F}" srcOrd="2" destOrd="0" parTransId="{92B63F4A-F696-4867-A609-01A3159F47DE}" sibTransId="{2ADC0A95-1CC2-41A5-BEFF-1CBD09B00E5F}"/>
    <dgm:cxn modelId="{673D0290-1DA7-4CE5-B7FA-58303C8AACEC}" type="presOf" srcId="{ADE9C977-AC6B-46B1-888A-323921C35303}" destId="{99B191B7-0EE3-41AB-947B-BF6702CF400E}" srcOrd="0" destOrd="0" presId="urn:microsoft.com/office/officeart/2005/8/layout/hProcess9"/>
    <dgm:cxn modelId="{CD0FD51F-3AC2-44AF-B9EA-25D950E28C24}" type="presOf" srcId="{B96F6581-C1EE-4565-BB5C-95966DDFC84F}" destId="{3118B332-8D12-4A21-B15C-D1593201FE95}" srcOrd="0" destOrd="0" presId="urn:microsoft.com/office/officeart/2005/8/layout/hProcess9"/>
    <dgm:cxn modelId="{25EAB16B-0F9B-4499-9497-D81B15A2076B}" type="presOf" srcId="{4969D933-2D50-4785-BEE4-D655B2899092}" destId="{B14DE827-0785-4F10-A213-6F564636C941}" srcOrd="0" destOrd="0" presId="urn:microsoft.com/office/officeart/2005/8/layout/hProcess9"/>
    <dgm:cxn modelId="{603AD5AF-7971-468D-A9B9-86B9DF859E21}" type="presOf" srcId="{CFFD920D-9690-458E-97D5-AC0F9BA9A787}" destId="{94E79AA2-66DD-4CFA-8D42-8B6B53CF33F3}" srcOrd="0" destOrd="0" presId="urn:microsoft.com/office/officeart/2005/8/layout/hProcess9"/>
    <dgm:cxn modelId="{C27046BB-8E0F-4F44-B64D-609787DCAEA0}" type="presOf" srcId="{1E68D7D7-3E06-47C4-804F-4A655A483656}" destId="{850E689C-0B5D-4615-9E35-16F3834F5030}" srcOrd="0" destOrd="0" presId="urn:microsoft.com/office/officeart/2005/8/layout/hProcess9"/>
    <dgm:cxn modelId="{FCB4E84E-AA65-45FD-BAF6-4368624DB39A}" srcId="{4969D933-2D50-4785-BEE4-D655B2899092}" destId="{1E68D7D7-3E06-47C4-804F-4A655A483656}" srcOrd="0" destOrd="0" parTransId="{9D7E7E28-A5DC-4CB6-91B9-CF4B8B7F422F}" sibTransId="{C2F76F4A-68D8-4E45-8152-C25990409B42}"/>
    <dgm:cxn modelId="{94D17047-20FC-4FB7-9332-54A7B7478A50}" type="presParOf" srcId="{B14DE827-0785-4F10-A213-6F564636C941}" destId="{41F240D5-E684-4260-94FF-452822AFAA00}" srcOrd="0" destOrd="0" presId="urn:microsoft.com/office/officeart/2005/8/layout/hProcess9"/>
    <dgm:cxn modelId="{8DF5E02B-0045-4B42-8934-0F3940996047}" type="presParOf" srcId="{B14DE827-0785-4F10-A213-6F564636C941}" destId="{C74F6AFE-418B-4950-A32D-C91714C40BB8}" srcOrd="1" destOrd="0" presId="urn:microsoft.com/office/officeart/2005/8/layout/hProcess9"/>
    <dgm:cxn modelId="{589C292E-24D2-4FBC-9768-E726B549702B}" type="presParOf" srcId="{C74F6AFE-418B-4950-A32D-C91714C40BB8}" destId="{850E689C-0B5D-4615-9E35-16F3834F5030}" srcOrd="0" destOrd="0" presId="urn:microsoft.com/office/officeart/2005/8/layout/hProcess9"/>
    <dgm:cxn modelId="{A97C7B5A-1831-4255-A11B-DE0575BB4F17}" type="presParOf" srcId="{C74F6AFE-418B-4950-A32D-C91714C40BB8}" destId="{244661A7-2742-45C5-9062-1DDE131DE88E}" srcOrd="1" destOrd="0" presId="urn:microsoft.com/office/officeart/2005/8/layout/hProcess9"/>
    <dgm:cxn modelId="{1E5C0000-5D23-4EB1-8468-62BF163A1D3D}" type="presParOf" srcId="{C74F6AFE-418B-4950-A32D-C91714C40BB8}" destId="{94E79AA2-66DD-4CFA-8D42-8B6B53CF33F3}" srcOrd="2" destOrd="0" presId="urn:microsoft.com/office/officeart/2005/8/layout/hProcess9"/>
    <dgm:cxn modelId="{F848BE7F-85E0-4364-A0F9-886F48F6F4FF}" type="presParOf" srcId="{C74F6AFE-418B-4950-A32D-C91714C40BB8}" destId="{259537DD-430C-4497-85B5-CDAAA8303438}" srcOrd="3" destOrd="0" presId="urn:microsoft.com/office/officeart/2005/8/layout/hProcess9"/>
    <dgm:cxn modelId="{7A6D41AA-1D34-44ED-AC17-7CA5CA08248F}" type="presParOf" srcId="{C74F6AFE-418B-4950-A32D-C91714C40BB8}" destId="{3118B332-8D12-4A21-B15C-D1593201FE95}" srcOrd="4" destOrd="0" presId="urn:microsoft.com/office/officeart/2005/8/layout/hProcess9"/>
    <dgm:cxn modelId="{65D24EA8-25F1-4AD5-B81E-A290509A256F}" type="presParOf" srcId="{C74F6AFE-418B-4950-A32D-C91714C40BB8}" destId="{1A96CF9A-BAC6-4FA0-9B1B-4EC8D4C7B9A6}" srcOrd="5" destOrd="0" presId="urn:microsoft.com/office/officeart/2005/8/layout/hProcess9"/>
    <dgm:cxn modelId="{8ECF3F6F-5AE3-412C-A58A-8E49DE4BE596}" type="presParOf" srcId="{C74F6AFE-418B-4950-A32D-C91714C40BB8}" destId="{99B191B7-0EE3-41AB-947B-BF6702CF400E}" srcOrd="6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0.28571</cdr:x>
      <cdr:y>0.40407</cdr:y>
    </cdr:from>
    <cdr:to>
      <cdr:x>0.38655</cdr:x>
      <cdr:y>0.6061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0800" y="1828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GB" sz="1800" b="1" dirty="0" smtClean="0">
              <a:solidFill>
                <a:schemeClr val="accent6">
                  <a:lumMod val="75000"/>
                </a:schemeClr>
              </a:solidFill>
            </a:rPr>
            <a:t>manual</a:t>
          </a:r>
          <a:endParaRPr lang="en-US" sz="18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4310E-8A79-4D5E-8A88-8C4D503A50B2}" type="datetimeFigureOut">
              <a:rPr lang="en-US" smtClean="0"/>
              <a:pPr/>
              <a:t>6/16/2013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0B2AE-8BC9-4B7D-8DD1-8EAEE8BA40D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B2AE-8BC9-4B7D-8DD1-8EAEE8BA40D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B2AE-8BC9-4B7D-8DD1-8EAEE8BA40DD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B2AE-8BC9-4B7D-8DD1-8EAEE8BA40DD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B2AE-8BC9-4B7D-8DD1-8EAEE8BA40DD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B2AE-8BC9-4B7D-8DD1-8EAEE8BA40DD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B2AE-8BC9-4B7D-8DD1-8EAEE8BA40DD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B2AE-8BC9-4B7D-8DD1-8EAEE8BA40DD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B2AE-8BC9-4B7D-8DD1-8EAEE8BA40DD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B2AE-8BC9-4B7D-8DD1-8EAEE8BA40DD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B2AE-8BC9-4B7D-8DD1-8EAEE8BA40DD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B2AE-8BC9-4B7D-8DD1-8EAEE8BA40DD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B2AE-8BC9-4B7D-8DD1-8EAEE8BA40DD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B2AE-8BC9-4B7D-8DD1-8EAEE8BA40DD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B2AE-8BC9-4B7D-8DD1-8EAEE8BA40DD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B2AE-8BC9-4B7D-8DD1-8EAEE8BA40DD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B2AE-8BC9-4B7D-8DD1-8EAEE8BA40DD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43 function points (4 of which could not be modelled by </a:t>
            </a:r>
            <a:r>
              <a:rPr lang="en-GB" dirty="0" err="1" smtClean="0"/>
              <a:t>quickcheck</a:t>
            </a:r>
            <a:r>
              <a:rPr lang="en-GB" dirty="0" smtClean="0"/>
              <a:t>) 90.7%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B2AE-8BC9-4B7D-8DD1-8EAEE8BA40DD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B2AE-8BC9-4B7D-8DD1-8EAEE8BA40DD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B2AE-8BC9-4B7D-8DD1-8EAEE8BA40DD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B2AE-8BC9-4B7D-8DD1-8EAEE8BA40DD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B2AE-8BC9-4B7D-8DD1-8EAEE8BA40DD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B2AE-8BC9-4B7D-8DD1-8EAEE8BA40DD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B2AE-8BC9-4B7D-8DD1-8EAEE8BA40DD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B2AE-8BC9-4B7D-8DD1-8EAEE8BA40DD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B2AE-8BC9-4B7D-8DD1-8EAEE8BA40DD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B2AE-8BC9-4B7D-8DD1-8EAEE8BA40DD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B2AE-8BC9-4B7D-8DD1-8EAEE8BA40DD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B2AE-8BC9-4B7D-8DD1-8EAEE8BA40DD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B2AE-8BC9-4B7D-8DD1-8EAEE8BA40DD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B2AE-8BC9-4B7D-8DD1-8EAEE8BA40DD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B2AE-8BC9-4B7D-8DD1-8EAEE8BA40DD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B2AE-8BC9-4B7D-8DD1-8EAEE8BA40DD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Verifying Web Applications: </a:t>
            </a:r>
            <a:br>
              <a:rPr lang="en-GB" dirty="0" smtClean="0"/>
            </a:br>
            <a:r>
              <a:rPr lang="en-GB" dirty="0" smtClean="0"/>
              <a:t>From Business Level Specifications to Automated Model-Based Testing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GB" dirty="0" smtClean="0"/>
              <a:t>Christian Colombo, </a:t>
            </a:r>
            <a:endParaRPr lang="en-GB" dirty="0" smtClean="0"/>
          </a:p>
          <a:p>
            <a:r>
              <a:rPr lang="en-GB" dirty="0" smtClean="0"/>
              <a:t>Mark </a:t>
            </a:r>
            <a:r>
              <a:rPr lang="en-GB" dirty="0" smtClean="0"/>
              <a:t>Micallef, Mark </a:t>
            </a:r>
            <a:r>
              <a:rPr lang="en-GB" dirty="0" err="1" smtClean="0"/>
              <a:t>Scerri</a:t>
            </a:r>
            <a:endParaRPr lang="en-GB" dirty="0"/>
          </a:p>
        </p:txBody>
      </p:sp>
      <p:pic>
        <p:nvPicPr>
          <p:cNvPr id="1028" name="Picture 4" descr="C:\Users\University User\Dropbox\My Docs\Other\PEST\Pictur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0650" y="5177683"/>
            <a:ext cx="2673350" cy="1756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Automated Testing Tools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3581400" y="2209800"/>
            <a:ext cx="2209800" cy="2819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System</a:t>
            </a:r>
            <a:endParaRPr lang="en-GB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457200" y="1828800"/>
            <a:ext cx="2209800" cy="3581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Test Cases</a:t>
            </a:r>
            <a:endParaRPr lang="en-GB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6705600" y="1828800"/>
            <a:ext cx="2209800" cy="3581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Oracle</a:t>
            </a:r>
            <a:endParaRPr lang="en-GB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5410200"/>
            <a:ext cx="8458200" cy="1066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Executable Specification</a:t>
            </a:r>
            <a:endParaRPr lang="en-GB" sz="2800" dirty="0"/>
          </a:p>
        </p:txBody>
      </p:sp>
      <p:sp>
        <p:nvSpPr>
          <p:cNvPr id="11" name="Right Arrow 10"/>
          <p:cNvSpPr/>
          <p:nvPr/>
        </p:nvSpPr>
        <p:spPr>
          <a:xfrm>
            <a:off x="2667000" y="3429000"/>
            <a:ext cx="914400" cy="4572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5791200" y="3429000"/>
            <a:ext cx="914400" cy="4572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QuickCheck</a:t>
            </a:r>
            <a:r>
              <a:rPr lang="en-GB" dirty="0" smtClean="0"/>
              <a:t> – Automated Random Testing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685800" y="1752600"/>
            <a:ext cx="1143000" cy="1066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553200" y="1752600"/>
            <a:ext cx="1143000" cy="1066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1828800" y="2133600"/>
            <a:ext cx="4724400" cy="2286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 rot="2396638">
            <a:off x="1355833" y="3729437"/>
            <a:ext cx="4215530" cy="533400"/>
            <a:chOff x="2362200" y="2209800"/>
            <a:chExt cx="4419600" cy="533400"/>
          </a:xfrm>
        </p:grpSpPr>
        <p:sp>
          <p:nvSpPr>
            <p:cNvPr id="7" name="Rectangle 6"/>
            <p:cNvSpPr/>
            <p:nvPr/>
          </p:nvSpPr>
          <p:spPr>
            <a:xfrm>
              <a:off x="2362200" y="2209800"/>
              <a:ext cx="762000" cy="5334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pre</a:t>
              </a:r>
              <a:endParaRPr lang="en-GB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19800" y="2209800"/>
              <a:ext cx="762000" cy="5334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post</a:t>
              </a:r>
              <a:endParaRPr lang="en-GB" sz="2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86200" y="2209800"/>
              <a:ext cx="1524000" cy="533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action</a:t>
              </a:r>
              <a:endParaRPr lang="en-GB" sz="2400" dirty="0"/>
            </a:p>
          </p:txBody>
        </p:sp>
      </p:grpSp>
      <p:sp>
        <p:nvSpPr>
          <p:cNvPr id="11" name="Oval 10"/>
          <p:cNvSpPr/>
          <p:nvPr/>
        </p:nvSpPr>
        <p:spPr>
          <a:xfrm>
            <a:off x="4724400" y="5562600"/>
            <a:ext cx="1143000" cy="1066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2383057">
            <a:off x="923343" y="4171117"/>
            <a:ext cx="4538601" cy="19216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1905000" y="1600200"/>
            <a:ext cx="4419600" cy="533400"/>
            <a:chOff x="2362200" y="2209800"/>
            <a:chExt cx="4419600" cy="533400"/>
          </a:xfrm>
        </p:grpSpPr>
        <p:sp>
          <p:nvSpPr>
            <p:cNvPr id="16" name="Rectangle 15"/>
            <p:cNvSpPr/>
            <p:nvPr/>
          </p:nvSpPr>
          <p:spPr>
            <a:xfrm>
              <a:off x="2362200" y="2209800"/>
              <a:ext cx="762000" cy="5334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pre</a:t>
              </a:r>
              <a:endParaRPr lang="en-GB" sz="2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19800" y="2209800"/>
              <a:ext cx="762000" cy="5334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post</a:t>
              </a:r>
              <a:endParaRPr lang="en-GB" sz="2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86200" y="2209800"/>
              <a:ext cx="1524000" cy="533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action</a:t>
              </a:r>
              <a:endParaRPr lang="en-GB" sz="2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676900" y="35052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accent4"/>
                </a:solidFill>
              </a:rPr>
              <a:t>etc</a:t>
            </a:r>
            <a:endParaRPr lang="en-GB" sz="4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QC for Health System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794737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Test Case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371600"/>
            <a:ext cx="542681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Connecting QC to Health System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3581400" y="1524000"/>
            <a:ext cx="2209800" cy="2819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System</a:t>
            </a:r>
            <a:endParaRPr lang="en-GB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457200" y="1828800"/>
            <a:ext cx="1905000" cy="3581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Test Cases</a:t>
            </a:r>
          </a:p>
          <a:p>
            <a:pPr algn="ctr"/>
            <a:r>
              <a:rPr lang="en-GB" sz="2800" dirty="0" smtClean="0"/>
              <a:t>generated by QC</a:t>
            </a:r>
            <a:endParaRPr lang="en-GB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7086600" y="1828800"/>
            <a:ext cx="1828800" cy="3581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Post condition check</a:t>
            </a:r>
            <a:endParaRPr lang="en-GB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5410200"/>
            <a:ext cx="8458200" cy="1066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Executable Specification</a:t>
            </a:r>
          </a:p>
          <a:p>
            <a:pPr algn="ctr"/>
            <a:r>
              <a:rPr lang="en-GB" sz="2800" dirty="0" smtClean="0"/>
              <a:t>FSM</a:t>
            </a:r>
            <a:endParaRPr lang="en-GB" sz="2800" dirty="0"/>
          </a:p>
        </p:txBody>
      </p:sp>
      <p:sp>
        <p:nvSpPr>
          <p:cNvPr id="11" name="Right Arrow 10"/>
          <p:cNvSpPr/>
          <p:nvPr/>
        </p:nvSpPr>
        <p:spPr>
          <a:xfrm>
            <a:off x="2362200" y="3124200"/>
            <a:ext cx="1219200" cy="4572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5791200" y="3124200"/>
            <a:ext cx="1295400" cy="4572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2590800" y="2057400"/>
            <a:ext cx="533400" cy="2971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800" dirty="0" smtClean="0"/>
              <a:t>Click</a:t>
            </a:r>
            <a:endParaRPr lang="en-GB" sz="2800" dirty="0"/>
          </a:p>
        </p:txBody>
      </p:sp>
      <p:sp>
        <p:nvSpPr>
          <p:cNvPr id="15" name="Rounded Rectangle 14"/>
          <p:cNvSpPr/>
          <p:nvPr/>
        </p:nvSpPr>
        <p:spPr>
          <a:xfrm>
            <a:off x="6096000" y="2057400"/>
            <a:ext cx="533400" cy="2971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800" dirty="0" smtClean="0"/>
              <a:t>Read text area</a:t>
            </a:r>
            <a:endParaRPr lang="en-GB" sz="2800" dirty="0"/>
          </a:p>
        </p:txBody>
      </p:sp>
      <p:sp>
        <p:nvSpPr>
          <p:cNvPr id="16" name="Rounded Rectangle 15"/>
          <p:cNvSpPr/>
          <p:nvPr/>
        </p:nvSpPr>
        <p:spPr>
          <a:xfrm rot="5400000">
            <a:off x="4343400" y="3276600"/>
            <a:ext cx="533400" cy="2971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114800" y="4495800"/>
            <a:ext cx="1119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Bridge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Connecting QC to Health System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3581400" y="1524000"/>
            <a:ext cx="2209800" cy="2819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System</a:t>
            </a:r>
            <a:endParaRPr lang="en-GB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457200" y="1828800"/>
            <a:ext cx="1905000" cy="3581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Test Cases</a:t>
            </a:r>
          </a:p>
          <a:p>
            <a:pPr algn="ctr"/>
            <a:r>
              <a:rPr lang="en-GB" sz="2800" dirty="0" smtClean="0"/>
              <a:t>generated by QC</a:t>
            </a:r>
            <a:endParaRPr lang="en-GB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7086600" y="1828800"/>
            <a:ext cx="1828800" cy="3581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Post condition check</a:t>
            </a:r>
            <a:endParaRPr lang="en-GB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5410200"/>
            <a:ext cx="8458200" cy="1066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Executable Specification</a:t>
            </a:r>
          </a:p>
          <a:p>
            <a:pPr algn="ctr"/>
            <a:r>
              <a:rPr lang="en-GB" sz="2800" dirty="0" smtClean="0"/>
              <a:t>FSM</a:t>
            </a:r>
            <a:endParaRPr lang="en-GB" sz="2800" dirty="0"/>
          </a:p>
        </p:txBody>
      </p:sp>
      <p:sp>
        <p:nvSpPr>
          <p:cNvPr id="11" name="Right Arrow 10"/>
          <p:cNvSpPr/>
          <p:nvPr/>
        </p:nvSpPr>
        <p:spPr>
          <a:xfrm>
            <a:off x="2362200" y="3124200"/>
            <a:ext cx="1219200" cy="4572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5791200" y="3124200"/>
            <a:ext cx="1295400" cy="4572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2590800" y="2057400"/>
            <a:ext cx="533400" cy="2971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5" name="Rounded Rectangle 14"/>
          <p:cNvSpPr/>
          <p:nvPr/>
        </p:nvSpPr>
        <p:spPr>
          <a:xfrm>
            <a:off x="6096000" y="2057400"/>
            <a:ext cx="533400" cy="2971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6" name="Rounded Rectangle 15"/>
          <p:cNvSpPr/>
          <p:nvPr/>
        </p:nvSpPr>
        <p:spPr>
          <a:xfrm rot="5400000">
            <a:off x="4343400" y="3276600"/>
            <a:ext cx="533400" cy="2971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114800" y="4495800"/>
            <a:ext cx="1119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Bridge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228600" y="2971800"/>
            <a:ext cx="102870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09600" y="32766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</a:rPr>
              <a:t>But where does the executable specification come from?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Connecting QC to Health System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3581400" y="1524000"/>
            <a:ext cx="2209800" cy="2819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System</a:t>
            </a:r>
            <a:endParaRPr lang="en-GB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457200" y="1828800"/>
            <a:ext cx="1905000" cy="3581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Test Cases</a:t>
            </a:r>
          </a:p>
          <a:p>
            <a:pPr algn="ctr"/>
            <a:r>
              <a:rPr lang="en-GB" sz="2800" dirty="0" smtClean="0"/>
              <a:t>generated by QC</a:t>
            </a:r>
            <a:endParaRPr lang="en-GB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7086600" y="1828800"/>
            <a:ext cx="1828800" cy="3581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Post condition check</a:t>
            </a:r>
            <a:endParaRPr lang="en-GB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5410200"/>
            <a:ext cx="8458200" cy="1066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Executable Specification</a:t>
            </a:r>
          </a:p>
          <a:p>
            <a:pPr algn="ctr"/>
            <a:r>
              <a:rPr lang="en-GB" sz="2800" dirty="0" smtClean="0"/>
              <a:t>FSM</a:t>
            </a:r>
            <a:endParaRPr lang="en-GB" sz="2800" dirty="0"/>
          </a:p>
        </p:txBody>
      </p:sp>
      <p:sp>
        <p:nvSpPr>
          <p:cNvPr id="11" name="Right Arrow 10"/>
          <p:cNvSpPr/>
          <p:nvPr/>
        </p:nvSpPr>
        <p:spPr>
          <a:xfrm>
            <a:off x="2362200" y="3124200"/>
            <a:ext cx="1219200" cy="4572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5791200" y="3124200"/>
            <a:ext cx="1295400" cy="4572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2590800" y="2057400"/>
            <a:ext cx="533400" cy="2971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5" name="Rounded Rectangle 14"/>
          <p:cNvSpPr/>
          <p:nvPr/>
        </p:nvSpPr>
        <p:spPr>
          <a:xfrm>
            <a:off x="6096000" y="2057400"/>
            <a:ext cx="533400" cy="2971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6" name="Rounded Rectangle 15"/>
          <p:cNvSpPr/>
          <p:nvPr/>
        </p:nvSpPr>
        <p:spPr>
          <a:xfrm rot="5400000">
            <a:off x="4343400" y="3276600"/>
            <a:ext cx="533400" cy="2971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114800" y="4495800"/>
            <a:ext cx="1119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Bridge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228600" y="2743200"/>
            <a:ext cx="10287000" cy="30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52400" y="29718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</a:rPr>
              <a:t>But where does the executable specification come from?</a:t>
            </a:r>
          </a:p>
          <a:p>
            <a:endParaRPr lang="en-GB" sz="4000" dirty="0" smtClean="0">
              <a:solidFill>
                <a:srgbClr val="FF0000"/>
              </a:solidFill>
            </a:endParaRPr>
          </a:p>
          <a:p>
            <a:r>
              <a:rPr lang="en-GB" sz="4000" dirty="0" smtClean="0">
                <a:solidFill>
                  <a:srgbClr val="FF0000"/>
                </a:solidFill>
              </a:rPr>
              <a:t>          How complete is the </a:t>
            </a:r>
            <a:r>
              <a:rPr lang="en-GB" sz="4000" dirty="0" smtClean="0">
                <a:solidFill>
                  <a:srgbClr val="FF0000"/>
                </a:solidFill>
              </a:rPr>
              <a:t>specification?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 Business Specifications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1905000"/>
            <a:ext cx="25146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/>
              <a:t>Given:  ...</a:t>
            </a:r>
          </a:p>
          <a:p>
            <a:r>
              <a:rPr lang="en-GB" sz="2400" dirty="0" smtClean="0"/>
              <a:t>When: ...</a:t>
            </a:r>
          </a:p>
          <a:p>
            <a:r>
              <a:rPr lang="en-GB" sz="2400" dirty="0" smtClean="0"/>
              <a:t>Then: ...</a:t>
            </a:r>
          </a:p>
          <a:p>
            <a:r>
              <a:rPr lang="en-GB" sz="2400" dirty="0" smtClean="0"/>
              <a:t>And: ...</a:t>
            </a:r>
            <a:endParaRPr lang="en-GB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3429000" y="1905000"/>
            <a:ext cx="25146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/>
              <a:t>Given:  ...</a:t>
            </a:r>
          </a:p>
          <a:p>
            <a:r>
              <a:rPr lang="en-GB" sz="2400" dirty="0" smtClean="0"/>
              <a:t>When: ...</a:t>
            </a:r>
          </a:p>
          <a:p>
            <a:r>
              <a:rPr lang="en-GB" sz="2400" dirty="0" smtClean="0"/>
              <a:t>Then: ...</a:t>
            </a:r>
          </a:p>
          <a:p>
            <a:r>
              <a:rPr lang="en-GB" sz="2400" dirty="0" smtClean="0"/>
              <a:t>And: ...</a:t>
            </a:r>
            <a:endParaRPr lang="en-GB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6324600" y="1905000"/>
            <a:ext cx="25146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/>
              <a:t>Given:  ...</a:t>
            </a:r>
          </a:p>
          <a:p>
            <a:r>
              <a:rPr lang="en-GB" sz="2400" dirty="0" smtClean="0"/>
              <a:t>When: ...</a:t>
            </a:r>
          </a:p>
          <a:p>
            <a:r>
              <a:rPr lang="en-GB" sz="2400" dirty="0" smtClean="0"/>
              <a:t>Then: ...</a:t>
            </a:r>
          </a:p>
          <a:p>
            <a:r>
              <a:rPr lang="en-GB" sz="2400" dirty="0" smtClean="0"/>
              <a:t>And: ...</a:t>
            </a:r>
            <a:endParaRPr lang="en-GB" sz="2400" dirty="0"/>
          </a:p>
        </p:txBody>
      </p:sp>
      <p:pic>
        <p:nvPicPr>
          <p:cNvPr id="9" name="Picture 4" descr="http://patshaughnessy.net/assets/2012/4/6/cucumb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0" y="5029200"/>
            <a:ext cx="2381250" cy="809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 Business Specifications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365737"/>
            <a:ext cx="7010400" cy="711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 Business Specifications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365737"/>
            <a:ext cx="7010400" cy="711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onut 3"/>
          <p:cNvSpPr/>
          <p:nvPr/>
        </p:nvSpPr>
        <p:spPr>
          <a:xfrm>
            <a:off x="3505200" y="1752600"/>
            <a:ext cx="1600200" cy="609600"/>
          </a:xfrm>
          <a:prstGeom prst="don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4114800" y="3276600"/>
            <a:ext cx="2286000" cy="609600"/>
          </a:xfrm>
          <a:prstGeom prst="don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3962400" y="2286000"/>
            <a:ext cx="2819400" cy="609600"/>
          </a:xfrm>
          <a:prstGeom prst="don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391400" y="2209800"/>
            <a:ext cx="1600200" cy="990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States</a:t>
            </a:r>
            <a:endParaRPr lang="en-GB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515600" y="38862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1828800"/>
            <a:ext cx="1039528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 Business Specifications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365737"/>
            <a:ext cx="7010400" cy="711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onut 3"/>
          <p:cNvSpPr/>
          <p:nvPr/>
        </p:nvSpPr>
        <p:spPr>
          <a:xfrm>
            <a:off x="3505200" y="1752600"/>
            <a:ext cx="1600200" cy="609600"/>
          </a:xfrm>
          <a:prstGeom prst="don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4114800" y="3276600"/>
            <a:ext cx="2286000" cy="609600"/>
          </a:xfrm>
          <a:prstGeom prst="don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3962400" y="2286000"/>
            <a:ext cx="2819400" cy="609600"/>
          </a:xfrm>
          <a:prstGeom prst="don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391400" y="2209800"/>
            <a:ext cx="1600200" cy="990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States</a:t>
            </a:r>
            <a:endParaRPr lang="en-GB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515600" y="38862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nut 9"/>
          <p:cNvSpPr/>
          <p:nvPr/>
        </p:nvSpPr>
        <p:spPr>
          <a:xfrm>
            <a:off x="1981200" y="2057400"/>
            <a:ext cx="1600200" cy="609600"/>
          </a:xfrm>
          <a:prstGeom prst="don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2209800" y="4038600"/>
            <a:ext cx="3048000" cy="609600"/>
          </a:xfrm>
          <a:prstGeom prst="don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91400" y="3733800"/>
            <a:ext cx="1600200" cy="990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Actions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 Business Specifications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524000"/>
            <a:ext cx="638331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nut 4"/>
          <p:cNvSpPr/>
          <p:nvPr/>
        </p:nvSpPr>
        <p:spPr>
          <a:xfrm>
            <a:off x="1752600" y="2743200"/>
            <a:ext cx="2819400" cy="609600"/>
          </a:xfrm>
          <a:prstGeom prst="don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781800" y="2209800"/>
            <a:ext cx="2209800" cy="990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Post Condition</a:t>
            </a:r>
            <a:endParaRPr lang="en-GB" sz="2400" dirty="0"/>
          </a:p>
        </p:txBody>
      </p:sp>
      <p:sp>
        <p:nvSpPr>
          <p:cNvPr id="7" name="Donut 6"/>
          <p:cNvSpPr/>
          <p:nvPr/>
        </p:nvSpPr>
        <p:spPr>
          <a:xfrm>
            <a:off x="1219200" y="4343400"/>
            <a:ext cx="3048000" cy="609600"/>
          </a:xfrm>
          <a:prstGeom prst="don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705600" y="3733800"/>
            <a:ext cx="2286000" cy="990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Pre Condition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Automatically Generated QC Model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794737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Whole Process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Functionality Covered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 dirty="0" smtClean="0"/>
              <a:t>Out of 43 function points, 39 were covered</a:t>
            </a:r>
          </a:p>
          <a:p>
            <a:r>
              <a:rPr lang="en-GB" dirty="0" smtClean="0"/>
              <a:t>Limitations of our language/architecture</a:t>
            </a:r>
          </a:p>
          <a:p>
            <a:r>
              <a:rPr lang="en-GB" dirty="0" err="1" smtClean="0"/>
              <a:t>Eg</a:t>
            </a:r>
            <a:r>
              <a:rPr lang="en-GB" dirty="0" smtClean="0"/>
              <a:t>: checking a PDF, other intricate aspects</a:t>
            </a:r>
            <a:endParaRPr lang="en-GB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676400" y="3581400"/>
          <a:ext cx="5943600" cy="299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Test Cases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204 manual test cases</a:t>
            </a:r>
          </a:p>
          <a:p>
            <a:r>
              <a:rPr lang="en-GB" dirty="0" smtClean="0"/>
              <a:t>150 out of 204 created automatically</a:t>
            </a:r>
          </a:p>
          <a:p>
            <a:pPr lvl="1"/>
            <a:r>
              <a:rPr lang="en-GB" dirty="0" smtClean="0"/>
              <a:t>Remaining 54 could not be created due to non-covered functionality</a:t>
            </a:r>
            <a:endParaRPr lang="en-GB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676400" y="3581400"/>
          <a:ext cx="5943600" cy="299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Time Taken (days)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200" y="1524000"/>
          <a:ext cx="9067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Time Taken (days)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200" y="1524000"/>
          <a:ext cx="9067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ight Brace 3"/>
          <p:cNvSpPr/>
          <p:nvPr/>
        </p:nvSpPr>
        <p:spPr>
          <a:xfrm rot="5400000">
            <a:off x="2857500" y="1562100"/>
            <a:ext cx="381000" cy="3352800"/>
          </a:xfrm>
          <a:prstGeom prst="rightBrac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16200000">
            <a:off x="3009900" y="2019300"/>
            <a:ext cx="381000" cy="3657600"/>
          </a:xfrm>
          <a:prstGeom prst="rightBrac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Completely automated testing </a:t>
            </a:r>
          </a:p>
          <a:p>
            <a:r>
              <a:rPr lang="en-GB" dirty="0" smtClean="0"/>
              <a:t>No pain to come up with </a:t>
            </a:r>
            <a:r>
              <a:rPr lang="en-GB" dirty="0" smtClean="0"/>
              <a:t>specification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Testing will not cover all possibilities</a:t>
            </a:r>
          </a:p>
          <a:p>
            <a:r>
              <a:rPr lang="en-GB" dirty="0" smtClean="0"/>
              <a:t>Use test checks during runtime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Verifying the Health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Important to check implementation</a:t>
            </a:r>
          </a:p>
          <a:p>
            <a:pPr>
              <a:buNone/>
            </a:pPr>
            <a:r>
              <a:rPr lang="en-GB" dirty="0" smtClean="0"/>
              <a:t>	(not only the model)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Runtime Verification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Testing will not cover all </a:t>
            </a:r>
            <a:r>
              <a:rPr lang="en-GB" dirty="0" smtClean="0"/>
              <a:t>possibilities</a:t>
            </a:r>
          </a:p>
          <a:p>
            <a:r>
              <a:rPr lang="en-GB" dirty="0" smtClean="0"/>
              <a:t>Use test checks during </a:t>
            </a:r>
            <a:r>
              <a:rPr lang="en-GB" dirty="0" smtClean="0"/>
              <a:t>runtime</a:t>
            </a:r>
          </a:p>
          <a:p>
            <a:r>
              <a:rPr lang="en-GB" dirty="0" err="1" smtClean="0"/>
              <a:t>QuickCheck</a:t>
            </a:r>
            <a:r>
              <a:rPr lang="en-GB" dirty="0" smtClean="0"/>
              <a:t> specifications can also be used for runtime verification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 err="1" smtClean="0"/>
              <a:t>QuickCheck</a:t>
            </a:r>
            <a:r>
              <a:rPr lang="en-GB" dirty="0" smtClean="0"/>
              <a:t> – </a:t>
            </a:r>
            <a:r>
              <a:rPr lang="en-GB" dirty="0" smtClean="0"/>
              <a:t>Action Generation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685800" y="1752600"/>
            <a:ext cx="1143000" cy="1066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553200" y="1752600"/>
            <a:ext cx="1143000" cy="1066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1828800" y="2133600"/>
            <a:ext cx="4724400" cy="2286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13"/>
          <p:cNvGrpSpPr/>
          <p:nvPr/>
        </p:nvGrpSpPr>
        <p:grpSpPr>
          <a:xfrm rot="2396638">
            <a:off x="1355833" y="3729437"/>
            <a:ext cx="4215530" cy="533400"/>
            <a:chOff x="2362200" y="2209800"/>
            <a:chExt cx="4419600" cy="533400"/>
          </a:xfrm>
        </p:grpSpPr>
        <p:sp>
          <p:nvSpPr>
            <p:cNvPr id="7" name="Rectangle 6"/>
            <p:cNvSpPr/>
            <p:nvPr/>
          </p:nvSpPr>
          <p:spPr>
            <a:xfrm>
              <a:off x="2362200" y="2209800"/>
              <a:ext cx="762000" cy="5334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pre</a:t>
              </a:r>
              <a:endParaRPr lang="en-GB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19800" y="2209800"/>
              <a:ext cx="762000" cy="5334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post</a:t>
              </a:r>
              <a:endParaRPr lang="en-GB" sz="2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86200" y="2209800"/>
              <a:ext cx="1524000" cy="533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action</a:t>
              </a:r>
              <a:endParaRPr lang="en-GB" sz="2400" dirty="0"/>
            </a:p>
          </p:txBody>
        </p:sp>
      </p:grpSp>
      <p:sp>
        <p:nvSpPr>
          <p:cNvPr id="11" name="Oval 10"/>
          <p:cNvSpPr/>
          <p:nvPr/>
        </p:nvSpPr>
        <p:spPr>
          <a:xfrm>
            <a:off x="4724400" y="5562600"/>
            <a:ext cx="1143000" cy="1066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2383057">
            <a:off x="923343" y="4171117"/>
            <a:ext cx="4538601" cy="19216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14"/>
          <p:cNvGrpSpPr/>
          <p:nvPr/>
        </p:nvGrpSpPr>
        <p:grpSpPr>
          <a:xfrm>
            <a:off x="1905000" y="1600200"/>
            <a:ext cx="4419600" cy="533400"/>
            <a:chOff x="2362200" y="2209800"/>
            <a:chExt cx="4419600" cy="533400"/>
          </a:xfrm>
        </p:grpSpPr>
        <p:sp>
          <p:nvSpPr>
            <p:cNvPr id="16" name="Rectangle 15"/>
            <p:cNvSpPr/>
            <p:nvPr/>
          </p:nvSpPr>
          <p:spPr>
            <a:xfrm>
              <a:off x="2362200" y="2209800"/>
              <a:ext cx="762000" cy="5334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pre</a:t>
              </a:r>
              <a:endParaRPr lang="en-GB" sz="2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19800" y="2209800"/>
              <a:ext cx="762000" cy="5334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post</a:t>
              </a:r>
              <a:endParaRPr lang="en-GB" sz="2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86200" y="2209800"/>
              <a:ext cx="1524000" cy="533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action</a:t>
              </a:r>
              <a:endParaRPr lang="en-GB" sz="2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676900" y="35052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accent4"/>
                </a:solidFill>
              </a:rPr>
              <a:t>etc</a:t>
            </a:r>
            <a:endParaRPr lang="en-GB" sz="4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 err="1" smtClean="0"/>
              <a:t>QuickCheck</a:t>
            </a:r>
            <a:r>
              <a:rPr lang="en-GB" dirty="0" smtClean="0"/>
              <a:t> – </a:t>
            </a:r>
            <a:r>
              <a:rPr lang="en-GB" dirty="0" smtClean="0"/>
              <a:t>Event Listeners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685800" y="1752600"/>
            <a:ext cx="1143000" cy="1066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553200" y="1752600"/>
            <a:ext cx="1143000" cy="1066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1828800" y="2133600"/>
            <a:ext cx="4724400" cy="2286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13"/>
          <p:cNvGrpSpPr/>
          <p:nvPr/>
        </p:nvGrpSpPr>
        <p:grpSpPr>
          <a:xfrm rot="2396638">
            <a:off x="1355833" y="3729437"/>
            <a:ext cx="4215530" cy="533400"/>
            <a:chOff x="2362200" y="2209800"/>
            <a:chExt cx="4419600" cy="533400"/>
          </a:xfrm>
        </p:grpSpPr>
        <p:sp>
          <p:nvSpPr>
            <p:cNvPr id="7" name="Rectangle 6"/>
            <p:cNvSpPr/>
            <p:nvPr/>
          </p:nvSpPr>
          <p:spPr>
            <a:xfrm>
              <a:off x="2362200" y="2209800"/>
              <a:ext cx="762000" cy="5334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pre</a:t>
              </a:r>
              <a:endParaRPr lang="en-GB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19800" y="2209800"/>
              <a:ext cx="762000" cy="5334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post</a:t>
              </a:r>
              <a:endParaRPr lang="en-GB" sz="2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86200" y="2209800"/>
              <a:ext cx="1524000" cy="533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event</a:t>
              </a:r>
              <a:endParaRPr lang="en-GB" sz="2400" dirty="0"/>
            </a:p>
          </p:txBody>
        </p:sp>
      </p:grpSp>
      <p:sp>
        <p:nvSpPr>
          <p:cNvPr id="11" name="Oval 10"/>
          <p:cNvSpPr/>
          <p:nvPr/>
        </p:nvSpPr>
        <p:spPr>
          <a:xfrm>
            <a:off x="4724400" y="5562600"/>
            <a:ext cx="1143000" cy="1066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2383057">
            <a:off x="923343" y="4171117"/>
            <a:ext cx="4538601" cy="19216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14"/>
          <p:cNvGrpSpPr/>
          <p:nvPr/>
        </p:nvGrpSpPr>
        <p:grpSpPr>
          <a:xfrm>
            <a:off x="1905000" y="1600200"/>
            <a:ext cx="4419600" cy="533400"/>
            <a:chOff x="2362200" y="2209800"/>
            <a:chExt cx="4419600" cy="533400"/>
          </a:xfrm>
        </p:grpSpPr>
        <p:sp>
          <p:nvSpPr>
            <p:cNvPr id="16" name="Rectangle 15"/>
            <p:cNvSpPr/>
            <p:nvPr/>
          </p:nvSpPr>
          <p:spPr>
            <a:xfrm>
              <a:off x="2362200" y="2209800"/>
              <a:ext cx="762000" cy="5334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pre</a:t>
              </a:r>
              <a:endParaRPr lang="en-GB" sz="2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19800" y="2209800"/>
              <a:ext cx="762000" cy="5334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post</a:t>
              </a:r>
              <a:endParaRPr lang="en-GB" sz="2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86200" y="2209800"/>
              <a:ext cx="1524000" cy="533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event</a:t>
              </a:r>
              <a:endParaRPr lang="en-GB" sz="2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676900" y="35052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accent4"/>
                </a:solidFill>
              </a:rPr>
              <a:t>etc</a:t>
            </a:r>
            <a:endParaRPr lang="en-GB" sz="4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Optimisation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794737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3400" y="1295400"/>
            <a:ext cx="4800600" cy="3962400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Callout 5"/>
          <p:cNvSpPr/>
          <p:nvPr/>
        </p:nvSpPr>
        <p:spPr>
          <a:xfrm>
            <a:off x="5791200" y="1143000"/>
            <a:ext cx="3352800" cy="1524000"/>
          </a:xfrm>
          <a:prstGeom prst="wedgeEllipseCallout">
            <a:avLst>
              <a:gd name="adj1" fmla="val -63543"/>
              <a:gd name="adj2" fmla="val 6476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Well tested... </a:t>
            </a:r>
          </a:p>
          <a:p>
            <a:pPr algn="ctr"/>
            <a:r>
              <a:rPr lang="en-GB" sz="2400" dirty="0" smtClean="0"/>
              <a:t>Do not runtime verify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1676400" y="4191000"/>
            <a:ext cx="6019800" cy="21336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Callout 7"/>
          <p:cNvSpPr/>
          <p:nvPr/>
        </p:nvSpPr>
        <p:spPr>
          <a:xfrm>
            <a:off x="5791200" y="2971800"/>
            <a:ext cx="3352800" cy="1524000"/>
          </a:xfrm>
          <a:prstGeom prst="wedgeEllipseCallout">
            <a:avLst>
              <a:gd name="adj1" fmla="val 6440"/>
              <a:gd name="adj2" fmla="val 9646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Keep verifying at runtime</a:t>
            </a:r>
            <a:endParaRPr lang="en-GB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1905000"/>
            <a:ext cx="25146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/>
              <a:t>Given:  ...</a:t>
            </a:r>
          </a:p>
          <a:p>
            <a:r>
              <a:rPr lang="en-GB" sz="2400" dirty="0" smtClean="0"/>
              <a:t>When: ...</a:t>
            </a:r>
          </a:p>
          <a:p>
            <a:r>
              <a:rPr lang="en-GB" sz="2400" dirty="0" smtClean="0"/>
              <a:t>Then: ...</a:t>
            </a:r>
          </a:p>
          <a:p>
            <a:r>
              <a:rPr lang="en-GB" sz="2400" dirty="0" smtClean="0"/>
              <a:t>And: ...</a:t>
            </a:r>
            <a:endParaRPr lang="en-GB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3429000" y="1905000"/>
            <a:ext cx="25146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/>
              <a:t>Given:  ...</a:t>
            </a:r>
          </a:p>
          <a:p>
            <a:r>
              <a:rPr lang="en-GB" sz="2400" dirty="0" smtClean="0"/>
              <a:t>When: ...</a:t>
            </a:r>
          </a:p>
          <a:p>
            <a:r>
              <a:rPr lang="en-GB" sz="2400" dirty="0" smtClean="0"/>
              <a:t>Then: ...</a:t>
            </a:r>
          </a:p>
          <a:p>
            <a:r>
              <a:rPr lang="en-GB" sz="2400" dirty="0" smtClean="0"/>
              <a:t>And: ...</a:t>
            </a:r>
            <a:endParaRPr lang="en-GB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6324600" y="1905000"/>
            <a:ext cx="25146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/>
              <a:t>Given:  ...</a:t>
            </a:r>
          </a:p>
          <a:p>
            <a:r>
              <a:rPr lang="en-GB" sz="2400" dirty="0" smtClean="0"/>
              <a:t>When: ...</a:t>
            </a:r>
          </a:p>
          <a:p>
            <a:r>
              <a:rPr lang="en-GB" sz="2400" dirty="0" smtClean="0"/>
              <a:t>Then: ...</a:t>
            </a:r>
          </a:p>
          <a:p>
            <a:r>
              <a:rPr lang="en-GB" sz="2400" dirty="0" smtClean="0"/>
              <a:t>And: ...</a:t>
            </a:r>
            <a:endParaRPr lang="en-GB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Giving Back to Business Specification World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1905000"/>
            <a:ext cx="25146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/>
              <a:t>Given:  ...</a:t>
            </a:r>
          </a:p>
          <a:p>
            <a:r>
              <a:rPr lang="en-GB" sz="2400" dirty="0" smtClean="0"/>
              <a:t>When: ...</a:t>
            </a:r>
          </a:p>
          <a:p>
            <a:r>
              <a:rPr lang="en-GB" sz="2400" dirty="0" smtClean="0"/>
              <a:t>Then: ...</a:t>
            </a:r>
          </a:p>
          <a:p>
            <a:r>
              <a:rPr lang="en-GB" sz="2400" dirty="0" smtClean="0"/>
              <a:t>And: ...</a:t>
            </a:r>
            <a:endParaRPr lang="en-GB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3429000" y="1905000"/>
            <a:ext cx="25146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/>
              <a:t>Given:  ...</a:t>
            </a:r>
          </a:p>
          <a:p>
            <a:r>
              <a:rPr lang="en-GB" sz="2400" dirty="0" smtClean="0"/>
              <a:t>When: ...</a:t>
            </a:r>
          </a:p>
          <a:p>
            <a:r>
              <a:rPr lang="en-GB" sz="2400" dirty="0" smtClean="0"/>
              <a:t>Then: ...</a:t>
            </a:r>
          </a:p>
          <a:p>
            <a:r>
              <a:rPr lang="en-GB" sz="2400" dirty="0" smtClean="0"/>
              <a:t>And: ...</a:t>
            </a:r>
            <a:endParaRPr lang="en-GB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6324600" y="1905000"/>
            <a:ext cx="25146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/>
              <a:t>Given:  ...</a:t>
            </a:r>
          </a:p>
          <a:p>
            <a:r>
              <a:rPr lang="en-GB" sz="2400" dirty="0" smtClean="0"/>
              <a:t>When: ...</a:t>
            </a:r>
          </a:p>
          <a:p>
            <a:r>
              <a:rPr lang="en-GB" sz="2400" dirty="0" smtClean="0"/>
              <a:t>Then: ...</a:t>
            </a:r>
          </a:p>
          <a:p>
            <a:r>
              <a:rPr lang="en-GB" sz="2400" dirty="0" smtClean="0"/>
              <a:t>And: ...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304800" y="3276600"/>
            <a:ext cx="8686800" cy="533400"/>
          </a:xfrm>
          <a:prstGeom prst="rect">
            <a:avLst/>
          </a:prstGeom>
          <a:solidFill>
            <a:schemeClr val="accent2">
              <a:alpha val="3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Callout 9"/>
          <p:cNvSpPr/>
          <p:nvPr/>
        </p:nvSpPr>
        <p:spPr>
          <a:xfrm>
            <a:off x="2819400" y="4495800"/>
            <a:ext cx="2590800" cy="1905000"/>
          </a:xfrm>
          <a:prstGeom prst="wedgeEllipseCallout">
            <a:avLst>
              <a:gd name="adj1" fmla="val -35129"/>
              <a:gd name="adj2" fmla="val -8879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Extract common checks</a:t>
            </a:r>
            <a:endParaRPr lang="en-GB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Verifying the Health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Important to check implementation</a:t>
            </a:r>
          </a:p>
          <a:p>
            <a:pPr>
              <a:buNone/>
            </a:pPr>
            <a:r>
              <a:rPr lang="en-GB" dirty="0" smtClean="0"/>
              <a:t>	(not only the model)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Testing and runtime verification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Manual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447800"/>
            <a:ext cx="618022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447800"/>
            <a:ext cx="618022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-228600" y="2743200"/>
            <a:ext cx="102870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Manual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32766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</a:rPr>
              <a:t>Laborious and slow!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447800"/>
            <a:ext cx="618022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-228600" y="2743200"/>
            <a:ext cx="102870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Manual Testing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32766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</a:rPr>
              <a:t>Laborious and slow!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81000" y="5029200"/>
            <a:ext cx="10287000" cy="18288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CFF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55626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00B050"/>
                </a:solidFill>
              </a:rPr>
              <a:t>Automate?</a:t>
            </a:r>
            <a:endParaRPr lang="en-GB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Automated Testing Tools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3581400" y="2209800"/>
            <a:ext cx="2209800" cy="2819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System</a:t>
            </a:r>
            <a:endParaRPr lang="en-GB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5410200"/>
            <a:ext cx="8458200" cy="1066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Executable Specification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Automated Testing Tools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3581400" y="2209800"/>
            <a:ext cx="2209800" cy="2819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System</a:t>
            </a:r>
            <a:endParaRPr lang="en-GB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457200" y="1828800"/>
            <a:ext cx="2209800" cy="3581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Test Cases</a:t>
            </a:r>
            <a:endParaRPr lang="en-GB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5410200"/>
            <a:ext cx="8458200" cy="1066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Executable Specification</a:t>
            </a:r>
            <a:endParaRPr lang="en-GB" sz="2800" dirty="0"/>
          </a:p>
        </p:txBody>
      </p:sp>
      <p:sp>
        <p:nvSpPr>
          <p:cNvPr id="11" name="Right Arrow 10"/>
          <p:cNvSpPr/>
          <p:nvPr/>
        </p:nvSpPr>
        <p:spPr>
          <a:xfrm>
            <a:off x="2667000" y="3429000"/>
            <a:ext cx="914400" cy="4572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EBEAD3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EBEAD3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516</Words>
  <Application>Microsoft Office PowerPoint</Application>
  <PresentationFormat>On-screen Show (4:3)</PresentationFormat>
  <Paragraphs>200</Paragraphs>
  <Slides>35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Verifying Web Applications:  From Business Level Specifications to Automated Model-Based Testing</vt:lpstr>
      <vt:lpstr>Health System</vt:lpstr>
      <vt:lpstr>Verifying the Health System</vt:lpstr>
      <vt:lpstr>Verifying the Health System</vt:lpstr>
      <vt:lpstr>Manual Testing</vt:lpstr>
      <vt:lpstr>Manual Testing</vt:lpstr>
      <vt:lpstr>Manual Testing</vt:lpstr>
      <vt:lpstr>Automated Testing Tools</vt:lpstr>
      <vt:lpstr>Automated Testing Tools</vt:lpstr>
      <vt:lpstr>Automated Testing Tools</vt:lpstr>
      <vt:lpstr>QuickCheck – Automated Random Testing</vt:lpstr>
      <vt:lpstr>QC for Health System</vt:lpstr>
      <vt:lpstr>Sample Test Case</vt:lpstr>
      <vt:lpstr>Connecting QC to Health System</vt:lpstr>
      <vt:lpstr>Connecting QC to Health System</vt:lpstr>
      <vt:lpstr>Connecting QC to Health System</vt:lpstr>
      <vt:lpstr>Standard Business Specifications</vt:lpstr>
      <vt:lpstr>Standard Business Specifications</vt:lpstr>
      <vt:lpstr>Standard Business Specifications</vt:lpstr>
      <vt:lpstr>Standard Business Specifications</vt:lpstr>
      <vt:lpstr>Standard Business Specifications</vt:lpstr>
      <vt:lpstr>Automatically Generated QC Model</vt:lpstr>
      <vt:lpstr>Whole Process</vt:lpstr>
      <vt:lpstr>Results: Functionality Covered</vt:lpstr>
      <vt:lpstr>Results: Test Cases</vt:lpstr>
      <vt:lpstr>Results: Time Taken (days)</vt:lpstr>
      <vt:lpstr>Results: Time Taken (days)</vt:lpstr>
      <vt:lpstr>Conclusions</vt:lpstr>
      <vt:lpstr>Future Work</vt:lpstr>
      <vt:lpstr>Runtime Verification</vt:lpstr>
      <vt:lpstr>QuickCheck – Action Generation</vt:lpstr>
      <vt:lpstr>QuickCheck – Event Listeners</vt:lpstr>
      <vt:lpstr>Optimisation</vt:lpstr>
      <vt:lpstr>Future Work</vt:lpstr>
      <vt:lpstr>Giving Back to Business Specification World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Verifying Web Applications:  From Business Level Specifications to Automated Model-Based Testing</dc:title>
  <dc:creator>Christian</dc:creator>
  <cp:lastModifiedBy>svrg</cp:lastModifiedBy>
  <cp:revision>183</cp:revision>
  <dcterms:created xsi:type="dcterms:W3CDTF">2006-08-16T00:00:00Z</dcterms:created>
  <dcterms:modified xsi:type="dcterms:W3CDTF">2013-06-16T07:56:45Z</dcterms:modified>
</cp:coreProperties>
</file>